
<file path=[Content_Types].xml><?xml version="1.0" encoding="utf-8"?>
<Types xmlns="http://schemas.openxmlformats.org/package/2006/content-types">
  <Default Extension="jpeg" ContentType="image/jpeg"/>
  <Default Extension="JPG" ContentType="image/.jpg"/>
  <Default Extension="wav" ContentType="audio/x-wav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27"/>
  </p:handoutMasterIdLst>
  <p:sldIdLst>
    <p:sldId id="446" r:id="rId3"/>
    <p:sldId id="396" r:id="rId4"/>
    <p:sldId id="397" r:id="rId5"/>
    <p:sldId id="398" r:id="rId6"/>
    <p:sldId id="399" r:id="rId7"/>
    <p:sldId id="400" r:id="rId8"/>
    <p:sldId id="401" r:id="rId9"/>
    <p:sldId id="402" r:id="rId10"/>
    <p:sldId id="403" r:id="rId11"/>
    <p:sldId id="404" r:id="rId13"/>
    <p:sldId id="405" r:id="rId14"/>
    <p:sldId id="406" r:id="rId15"/>
    <p:sldId id="407" r:id="rId16"/>
    <p:sldId id="408" r:id="rId17"/>
    <p:sldId id="409" r:id="rId18"/>
    <p:sldId id="410" r:id="rId19"/>
    <p:sldId id="411" r:id="rId20"/>
    <p:sldId id="412" r:id="rId21"/>
    <p:sldId id="419" r:id="rId22"/>
    <p:sldId id="420" r:id="rId23"/>
    <p:sldId id="421" r:id="rId24"/>
    <p:sldId id="422" r:id="rId25"/>
    <p:sldId id="447" r:id="rId26"/>
  </p:sldIdLst>
  <p:sldSz cx="12192000" cy="6858000"/>
  <p:notesSz cx="6858000" cy="9144000"/>
  <p:embeddedFontLst>
    <p:embeddedFont>
      <p:font typeface="思源黑体 CN Bold" panose="020B0800000000000000" charset="-122"/>
      <p:bold r:id="rId31"/>
    </p:embeddedFont>
    <p:embeddedFont>
      <p:font typeface="方正楷体_GB2312" panose="02000000000000000000" charset="-122"/>
      <p:regular r:id="rId32"/>
    </p:embeddedFont>
    <p:embeddedFont>
      <p:font typeface="Wingdings 2" panose="05020102010507070707" pitchFamily="18" charset="2"/>
      <p:regular r:id="rId33"/>
    </p:embeddedFont>
    <p:embeddedFont>
      <p:font typeface="楷体" panose="02010609060101010101" pitchFamily="49" charset="-122"/>
      <p:regular r:id="rId34"/>
    </p:embeddedFont>
    <p:embeddedFont>
      <p:font typeface="微软雅黑" panose="020B0503020204020204" charset="-122"/>
      <p:regular r:id="rId35"/>
    </p:embeddedFont>
  </p:embeddedFontLst>
  <p:custDataLst>
    <p:tags r:id="rId36"/>
  </p:custDataLst>
  <p:defaultTextStyle>
    <a:defPPr>
      <a:defRPr lang="zh-CN"/>
    </a:defPPr>
    <a:lvl1pPr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FF00FF"/>
    <a:srgbClr val="00CC00"/>
    <a:srgbClr val="9900FF"/>
    <a:srgbClr val="0A0A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47537ED-85E0-43F2-A7F5-E7EDC2A94A9F}" styleName="{1c11e0ce-8795-4a8a-8479-611ce8434d9d}">
    <a:wholeTbl>
      <a:tcTxStyle>
        <a:fontRef idx="none">
          <a:prstClr val="black"/>
        </a:fontRef>
      </a:tcTxStyle>
      <a:tcStyle>
        <a:tcBdr>
          <a:bottom>
            <a:ln w="38100" cmpd="sng">
              <a:solidFill>
                <a:srgbClr val="FA7925"/>
              </a:solidFill>
            </a:ln>
          </a:bottom>
        </a:tcBdr>
        <a:fill>
          <a:solidFill>
            <a:srgbClr val="FFFFFF"/>
          </a:solidFill>
        </a:fill>
      </a:tcStyle>
    </a:wholeTbl>
    <a:band1H>
      <a:tcTxStyle>
        <a:fontRef idx="none">
          <a:prstClr val="black"/>
        </a:fontRef>
      </a:tcTxStyle>
      <a:tcStyle>
        <a:tcBdr>
          <a:insideV>
            <a:ln w="12700" cmpd="sng">
              <a:solidFill>
                <a:srgbClr val="FFFFFF"/>
              </a:solidFill>
            </a:ln>
          </a:insideV>
        </a:tcBdr>
        <a:fill>
          <a:solidFill>
            <a:srgbClr val="FFFFFF"/>
          </a:solidFill>
        </a:fill>
      </a:tcStyle>
    </a:band1H>
    <a:band2H>
      <a:tcTxStyle>
        <a:fontRef idx="none">
          <a:prstClr val="black"/>
        </a:fontRef>
      </a:tcTxStyle>
      <a:tcStyle>
        <a:tcBdr>
          <a:insideV>
            <a:ln w="12700" cmpd="sng">
              <a:solidFill>
                <a:srgbClr val="FFFFFF"/>
              </a:solidFill>
            </a:ln>
          </a:insideV>
        </a:tcBdr>
        <a:fill>
          <a:solidFill>
            <a:srgbClr val="F8F8F8"/>
          </a:solidFill>
        </a:fill>
      </a:tcStyle>
    </a:band2H>
    <a:firstRow>
      <a:tcTxStyle>
        <a:fontRef idx="none">
          <a:prstClr val="black"/>
        </a:fontRef>
      </a:tcTxStyle>
      <a:tcStyle>
        <a:tcBdr>
          <a:insideV>
            <a:ln w="12700" cmpd="sng">
              <a:solidFill>
                <a:srgbClr val="FFFFFF"/>
              </a:solidFill>
            </a:ln>
          </a:insideV>
        </a:tcBdr>
        <a:fill>
          <a:solidFill>
            <a:srgbClr val="FA792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94685" autoAdjust="0"/>
  </p:normalViewPr>
  <p:slideViewPr>
    <p:cSldViewPr>
      <p:cViewPr varScale="1">
        <p:scale>
          <a:sx n="100" d="100"/>
          <a:sy n="100" d="100"/>
        </p:scale>
        <p:origin x="-498" y="-96"/>
      </p:cViewPr>
      <p:guideLst>
        <p:guide orient="horz" pos="2143"/>
        <p:guide pos="377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8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6" Type="http://schemas.openxmlformats.org/officeDocument/2006/relationships/tags" Target="tags/tag3.xml"/><Relationship Id="rId35" Type="http://schemas.openxmlformats.org/officeDocument/2006/relationships/font" Target="fonts/font5.fntdata"/><Relationship Id="rId34" Type="http://schemas.openxmlformats.org/officeDocument/2006/relationships/font" Target="fonts/font4.fntdata"/><Relationship Id="rId33" Type="http://schemas.openxmlformats.org/officeDocument/2006/relationships/font" Target="fonts/font3.fntdata"/><Relationship Id="rId32" Type="http://schemas.openxmlformats.org/officeDocument/2006/relationships/font" Target="fonts/font2.fntdata"/><Relationship Id="rId31" Type="http://schemas.openxmlformats.org/officeDocument/2006/relationships/font" Target="fonts/font1.fntdata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Bold" panose="020B0800000000000000" charset="-122"/>
              <a:ea typeface="方正楷体_GB2312" panose="02000000000000000000" charset="-122"/>
              <a:cs typeface="思源黑体 CN Bold" panose="020B08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ea typeface="方正楷体_GB2312" panose="02000000000000000000" charset="-122"/>
              </a:rPr>
            </a:fld>
            <a:endParaRPr lang="zh-CN" altLang="en-US">
              <a:ea typeface="方正楷体_GB2312" panose="020000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Bold" panose="020B0800000000000000" charset="-122"/>
              <a:ea typeface="方正楷体_GB2312" panose="02000000000000000000" charset="-122"/>
              <a:cs typeface="思源黑体 CN Bold" panose="020B08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ea typeface="方正楷体_GB2312" panose="02000000000000000000" charset="-122"/>
              </a:rPr>
            </a:fld>
            <a:endParaRPr lang="zh-CN" altLang="en-US">
              <a:ea typeface="方正楷体_GB2312" panose="020000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audio1.wav>
</file>

<file path=ppt/media/audio2.wav>
</file>

<file path=ppt/media/audio3.wav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Bold" panose="020B0800000000000000" charset="-122"/>
                <a:ea typeface="方正楷体_GB2312" panose="02000000000000000000" charset="-122"/>
                <a:cs typeface="思源黑体 CN Bold" panose="020B08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Bold" panose="020B0800000000000000" charset="-122"/>
                <a:ea typeface="方正楷体_GB2312" panose="02000000000000000000" charset="-122"/>
                <a:cs typeface="思源黑体 CN Bold" panose="020B0800000000000000" charset="-122"/>
              </a:defRPr>
            </a:lvl1pPr>
          </a:lstStyle>
          <a:p>
            <a:fld id="{EDE0AE68-AE7B-4074-8BED-5E7FC66C47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Bold" panose="020B0800000000000000" charset="-122"/>
                <a:ea typeface="方正楷体_GB2312" panose="02000000000000000000" charset="-122"/>
                <a:cs typeface="思源黑体 CN Bold" panose="020B08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Bold" panose="020B0800000000000000" charset="-122"/>
                <a:ea typeface="方正楷体_GB2312" panose="02000000000000000000" charset="-122"/>
                <a:cs typeface="思源黑体 CN Bold" panose="020B0800000000000000" charset="-122"/>
              </a:defRPr>
            </a:lvl1pPr>
          </a:lstStyle>
          <a:p>
            <a:fld id="{5C464ECB-C0B2-419C-A265-EE7B55FD394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charset="-122"/>
        <a:ea typeface="思源黑体 CN Bold" panose="020B0800000000000000" charset="-122"/>
        <a:cs typeface="思源黑体 CN Bold" panose="020B08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charset="-122"/>
        <a:ea typeface="思源黑体 CN Bold" panose="020B0800000000000000" charset="-122"/>
        <a:cs typeface="思源黑体 CN Bold" panose="020B08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charset="-122"/>
        <a:ea typeface="思源黑体 CN Bold" panose="020B0800000000000000" charset="-122"/>
        <a:cs typeface="思源黑体 CN Bold" panose="020B08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charset="-122"/>
        <a:ea typeface="思源黑体 CN Bold" panose="020B0800000000000000" charset="-122"/>
        <a:cs typeface="思源黑体 CN Bold" panose="020B08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charset="-122"/>
        <a:ea typeface="思源黑体 CN Bold" panose="020B0800000000000000" charset="-122"/>
        <a:cs typeface="思源黑体 CN Bold" panose="020B08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25F7D-0DA1-4C62-9E70-7AFDA7092A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25F7D-0DA1-4C62-9E70-7AFDA7092A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25F7D-0DA1-4C62-9E70-7AFDA7092A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764451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836459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130" y="-99695"/>
            <a:ext cx="3521710" cy="1073785"/>
          </a:xfrm>
          <a:prstGeom prst="rect">
            <a:avLst/>
          </a:prstGeom>
        </p:spPr>
      </p:pic>
      <p:pic>
        <p:nvPicPr>
          <p:cNvPr id="4" name="图片 3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11" r="38748"/>
          <a:stretch>
            <a:fillRect/>
          </a:stretch>
        </p:blipFill>
        <p:spPr>
          <a:xfrm rot="13064503">
            <a:off x="-1214120" y="3655060"/>
            <a:ext cx="4667250" cy="3593465"/>
          </a:xfrm>
          <a:prstGeom prst="rect">
            <a:avLst/>
          </a:prstGeom>
        </p:spPr>
      </p:pic>
      <p:pic>
        <p:nvPicPr>
          <p:cNvPr id="5" name="图片 4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4" t="20018" b="-57"/>
          <a:stretch>
            <a:fillRect/>
          </a:stretch>
        </p:blipFill>
        <p:spPr>
          <a:xfrm rot="10800000">
            <a:off x="8976360" y="692785"/>
            <a:ext cx="3312160" cy="6217920"/>
          </a:xfrm>
          <a:prstGeom prst="rect">
            <a:avLst/>
          </a:prstGeom>
        </p:spPr>
      </p:pic>
      <p:sp>
        <p:nvSpPr>
          <p:cNvPr id="9" name="open-book_299"/>
          <p:cNvSpPr/>
          <p:nvPr userDrawn="1"/>
        </p:nvSpPr>
        <p:spPr>
          <a:xfrm>
            <a:off x="335360" y="114432"/>
            <a:ext cx="609685" cy="506257"/>
          </a:xfrm>
          <a:custGeom>
            <a:avLst/>
            <a:gdLst>
              <a:gd name="T0" fmla="*/ 88862 h 440259"/>
              <a:gd name="T1" fmla="*/ 88862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88862 h 440259"/>
              <a:gd name="T41" fmla="*/ 88862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88862 h 440259"/>
              <a:gd name="T49" fmla="*/ 88862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88862 h 440259"/>
              <a:gd name="T71" fmla="*/ 88862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88862 h 440259"/>
              <a:gd name="T89" fmla="*/ 88862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88862 h 440259"/>
              <a:gd name="T97" fmla="*/ 88862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  <a:gd name="T106" fmla="*/ 278945 h 440259"/>
              <a:gd name="T107" fmla="*/ 278945 h 440259"/>
              <a:gd name="T108" fmla="*/ 278945 h 440259"/>
              <a:gd name="T109" fmla="*/ 278945 h 440259"/>
              <a:gd name="T110" fmla="*/ 278945 h 440259"/>
              <a:gd name="T111" fmla="*/ 278945 h 440259"/>
              <a:gd name="T112" fmla="*/ 278945 h 440259"/>
              <a:gd name="T113" fmla="*/ 278945 h 440259"/>
              <a:gd name="T114" fmla="*/ 278945 h 440259"/>
              <a:gd name="T115" fmla="*/ 278945 h 440259"/>
              <a:gd name="T116" fmla="*/ 278945 h 440259"/>
              <a:gd name="T117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4" h="336">
                <a:moveTo>
                  <a:pt x="387" y="133"/>
                </a:moveTo>
                <a:lnTo>
                  <a:pt x="387" y="108"/>
                </a:lnTo>
                <a:lnTo>
                  <a:pt x="386" y="102"/>
                </a:lnTo>
                <a:cubicBezTo>
                  <a:pt x="385" y="101"/>
                  <a:pt x="377" y="87"/>
                  <a:pt x="361" y="72"/>
                </a:cubicBezTo>
                <a:cubicBezTo>
                  <a:pt x="348" y="61"/>
                  <a:pt x="331" y="50"/>
                  <a:pt x="308" y="45"/>
                </a:cubicBezTo>
                <a:lnTo>
                  <a:pt x="308" y="0"/>
                </a:lnTo>
                <a:cubicBezTo>
                  <a:pt x="210" y="7"/>
                  <a:pt x="200" y="84"/>
                  <a:pt x="200" y="84"/>
                </a:cubicBezTo>
                <a:lnTo>
                  <a:pt x="200" y="85"/>
                </a:lnTo>
                <a:cubicBezTo>
                  <a:pt x="200" y="85"/>
                  <a:pt x="200" y="85"/>
                  <a:pt x="200" y="85"/>
                </a:cubicBezTo>
                <a:cubicBezTo>
                  <a:pt x="196" y="81"/>
                  <a:pt x="192" y="77"/>
                  <a:pt x="187" y="72"/>
                </a:cubicBezTo>
                <a:cubicBezTo>
                  <a:pt x="171" y="57"/>
                  <a:pt x="145" y="42"/>
                  <a:pt x="112" y="42"/>
                </a:cubicBezTo>
                <a:cubicBezTo>
                  <a:pt x="79" y="42"/>
                  <a:pt x="54" y="58"/>
                  <a:pt x="38" y="72"/>
                </a:cubicBezTo>
                <a:cubicBezTo>
                  <a:pt x="22" y="87"/>
                  <a:pt x="14" y="101"/>
                  <a:pt x="14" y="102"/>
                </a:cubicBezTo>
                <a:lnTo>
                  <a:pt x="12" y="108"/>
                </a:lnTo>
                <a:lnTo>
                  <a:pt x="12" y="133"/>
                </a:lnTo>
                <a:lnTo>
                  <a:pt x="0" y="133"/>
                </a:lnTo>
                <a:lnTo>
                  <a:pt x="0" y="336"/>
                </a:lnTo>
                <a:lnTo>
                  <a:pt x="404" y="336"/>
                </a:lnTo>
                <a:lnTo>
                  <a:pt x="404" y="133"/>
                </a:lnTo>
                <a:lnTo>
                  <a:pt x="387" y="133"/>
                </a:lnTo>
                <a:close/>
                <a:moveTo>
                  <a:pt x="72" y="295"/>
                </a:moveTo>
                <a:cubicBezTo>
                  <a:pt x="83" y="289"/>
                  <a:pt x="96" y="284"/>
                  <a:pt x="112" y="284"/>
                </a:cubicBezTo>
                <a:cubicBezTo>
                  <a:pt x="128" y="284"/>
                  <a:pt x="141" y="289"/>
                  <a:pt x="152" y="295"/>
                </a:cubicBezTo>
                <a:lnTo>
                  <a:pt x="72" y="295"/>
                </a:lnTo>
                <a:close/>
                <a:moveTo>
                  <a:pt x="186" y="286"/>
                </a:moveTo>
                <a:cubicBezTo>
                  <a:pt x="170" y="271"/>
                  <a:pt x="145" y="257"/>
                  <a:pt x="112" y="257"/>
                </a:cubicBezTo>
                <a:lnTo>
                  <a:pt x="112" y="257"/>
                </a:lnTo>
                <a:cubicBezTo>
                  <a:pt x="80" y="257"/>
                  <a:pt x="56" y="271"/>
                  <a:pt x="40" y="285"/>
                </a:cubicBezTo>
                <a:lnTo>
                  <a:pt x="40" y="112"/>
                </a:lnTo>
                <a:cubicBezTo>
                  <a:pt x="42" y="108"/>
                  <a:pt x="49" y="99"/>
                  <a:pt x="58" y="91"/>
                </a:cubicBezTo>
                <a:cubicBezTo>
                  <a:pt x="71" y="80"/>
                  <a:pt x="88" y="70"/>
                  <a:pt x="112" y="70"/>
                </a:cubicBezTo>
                <a:cubicBezTo>
                  <a:pt x="137" y="70"/>
                  <a:pt x="155" y="81"/>
                  <a:pt x="169" y="93"/>
                </a:cubicBezTo>
                <a:cubicBezTo>
                  <a:pt x="175" y="98"/>
                  <a:pt x="180" y="104"/>
                  <a:pt x="183" y="109"/>
                </a:cubicBezTo>
                <a:cubicBezTo>
                  <a:pt x="185" y="110"/>
                  <a:pt x="185" y="111"/>
                  <a:pt x="186" y="112"/>
                </a:cubicBezTo>
                <a:lnTo>
                  <a:pt x="186" y="286"/>
                </a:lnTo>
                <a:close/>
                <a:moveTo>
                  <a:pt x="286" y="24"/>
                </a:moveTo>
                <a:lnTo>
                  <a:pt x="286" y="42"/>
                </a:lnTo>
                <a:lnTo>
                  <a:pt x="286" y="70"/>
                </a:lnTo>
                <a:lnTo>
                  <a:pt x="286" y="229"/>
                </a:lnTo>
                <a:cubicBezTo>
                  <a:pt x="286" y="229"/>
                  <a:pt x="249" y="222"/>
                  <a:pt x="214" y="254"/>
                </a:cubicBezTo>
                <a:lnTo>
                  <a:pt x="214" y="112"/>
                </a:lnTo>
                <a:lnTo>
                  <a:pt x="214" y="112"/>
                </a:lnTo>
                <a:lnTo>
                  <a:pt x="214" y="96"/>
                </a:lnTo>
                <a:cubicBezTo>
                  <a:pt x="214" y="96"/>
                  <a:pt x="227" y="36"/>
                  <a:pt x="286" y="24"/>
                </a:cubicBezTo>
                <a:close/>
                <a:moveTo>
                  <a:pt x="246" y="295"/>
                </a:moveTo>
                <a:cubicBezTo>
                  <a:pt x="257" y="289"/>
                  <a:pt x="270" y="284"/>
                  <a:pt x="286" y="284"/>
                </a:cubicBezTo>
                <a:cubicBezTo>
                  <a:pt x="302" y="284"/>
                  <a:pt x="315" y="289"/>
                  <a:pt x="326" y="295"/>
                </a:cubicBezTo>
                <a:lnTo>
                  <a:pt x="246" y="295"/>
                </a:lnTo>
                <a:close/>
                <a:moveTo>
                  <a:pt x="360" y="286"/>
                </a:moveTo>
                <a:cubicBezTo>
                  <a:pt x="344" y="271"/>
                  <a:pt x="319" y="257"/>
                  <a:pt x="286" y="257"/>
                </a:cubicBezTo>
                <a:cubicBezTo>
                  <a:pt x="254" y="257"/>
                  <a:pt x="230" y="271"/>
                  <a:pt x="214" y="285"/>
                </a:cubicBezTo>
                <a:lnTo>
                  <a:pt x="214" y="284"/>
                </a:lnTo>
                <a:cubicBezTo>
                  <a:pt x="244" y="242"/>
                  <a:pt x="308" y="253"/>
                  <a:pt x="308" y="253"/>
                </a:cubicBezTo>
                <a:lnTo>
                  <a:pt x="308" y="73"/>
                </a:lnTo>
                <a:cubicBezTo>
                  <a:pt x="322" y="77"/>
                  <a:pt x="334" y="85"/>
                  <a:pt x="343" y="92"/>
                </a:cubicBezTo>
                <a:cubicBezTo>
                  <a:pt x="349" y="98"/>
                  <a:pt x="354" y="104"/>
                  <a:pt x="357" y="109"/>
                </a:cubicBezTo>
                <a:cubicBezTo>
                  <a:pt x="358" y="110"/>
                  <a:pt x="359" y="111"/>
                  <a:pt x="360" y="112"/>
                </a:cubicBezTo>
                <a:lnTo>
                  <a:pt x="360" y="286"/>
                </a:lnTo>
                <a:lnTo>
                  <a:pt x="360" y="286"/>
                </a:lnTo>
                <a:close/>
              </a:path>
            </a:pathLst>
          </a:custGeom>
          <a:solidFill>
            <a:srgbClr val="F199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Bold" panose="020B0800000000000000" charset="-122"/>
                <a:ea typeface="方正楷体_GB2312" panose="02000000000000000000" charset="-122"/>
                <a:cs typeface="思源黑体 CN Bold" panose="020B0800000000000000" charset="-122"/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Bold" panose="020B0800000000000000" charset="-122"/>
                <a:ea typeface="方正楷体_GB2312" panose="02000000000000000000" charset="-122"/>
                <a:cs typeface="思源黑体 CN Bold" panose="020B0800000000000000" charset="-122"/>
              </a:defRPr>
            </a:lvl1pPr>
          </a:lstStyle>
          <a:p>
            <a:endParaRPr lang="en-US" altLang="zh-CN"/>
          </a:p>
        </p:txBody>
      </p:sp>
      <p:sp>
        <p:nvSpPr>
          <p:cNvPr id="7" name="灯片编号占位符 3" hidden="1"/>
          <p:cNvSpPr>
            <a:spLocks noGrp="1"/>
          </p:cNvSpPr>
          <p:nvPr userDrawn="1"/>
        </p:nvSpPr>
        <p:spPr>
          <a:xfrm>
            <a:off x="9840807" y="6452870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思源黑体 CN Bold" panose="020B0800000000000000" charset="-122"/>
                <a:cs typeface="思源黑体 CN Bold" panose="020B0800000000000000" charset="-122"/>
              </a:defRPr>
            </a:lvl1pPr>
          </a:lstStyle>
          <a:p>
            <a:fld id="{0B959BAE-FEC3-4F92-8031-993DEB8AE092}" type="slidenum">
              <a:rPr lang="en-US" altLang="zh-CN" sz="1865" smtClean="0"/>
            </a:fld>
            <a:r>
              <a:rPr lang="en-US" altLang="zh-CN" sz="1865" smtClean="0"/>
              <a:t>/23</a:t>
            </a:r>
            <a:endParaRPr lang="en-US" altLang="zh-CN" sz="1865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audio" Target="../media/audio1.wav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GIF"/><Relationship Id="rId1" Type="http://schemas.openxmlformats.org/officeDocument/2006/relationships/image" Target="../media/image8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3.wav"/><Relationship Id="rId2" Type="http://schemas.openxmlformats.org/officeDocument/2006/relationships/audio" Target="../media/audio2.wav"/><Relationship Id="rId1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GIF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0" y="645794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36192"/>
            <a:ext cx="12192000" cy="5628586"/>
          </a:xfrm>
          <a:prstGeom prst="rect">
            <a:avLst/>
          </a:prstGeom>
          <a:solidFill>
            <a:srgbClr val="F29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cxnSp>
        <p:nvCxnSpPr>
          <p:cNvPr id="11" name="直接连接符 10"/>
          <p:cNvCxnSpPr/>
          <p:nvPr/>
        </p:nvCxnSpPr>
        <p:spPr>
          <a:xfrm>
            <a:off x="0" y="674136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0" y="617451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589109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图片包含 游戏机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248" y="-15977"/>
            <a:ext cx="1241778" cy="3684349"/>
          </a:xfrm>
          <a:prstGeom prst="rect">
            <a:avLst/>
          </a:prstGeom>
        </p:spPr>
      </p:pic>
      <p:pic>
        <p:nvPicPr>
          <p:cNvPr id="5" name="图片 4" descr="乐高玩具&#10;&#10;低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192" y="3559870"/>
            <a:ext cx="4810764" cy="3241174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2099555" y="986920"/>
            <a:ext cx="7993380" cy="3528695"/>
            <a:chOff x="575555" y="986919"/>
            <a:chExt cx="7993380" cy="3528695"/>
          </a:xfrm>
        </p:grpSpPr>
        <p:sp>
          <p:nvSpPr>
            <p:cNvPr id="16" name="文本框 15"/>
            <p:cNvSpPr txBox="1"/>
            <p:nvPr/>
          </p:nvSpPr>
          <p:spPr>
            <a:xfrm>
              <a:off x="575555" y="986919"/>
              <a:ext cx="7992888" cy="1568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数据结构教程</a:t>
              </a:r>
              <a:endParaRPr lang="zh-CN" altLang="en-US" sz="960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925030" y="2480519"/>
              <a:ext cx="3379829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第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6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版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微课视频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题库版</a:t>
              </a:r>
              <a:endParaRPr lang="zh-CN" altLang="en-US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020170" y="3030984"/>
              <a:ext cx="1548765" cy="321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5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李春葆  主编</a:t>
              </a:r>
              <a:endParaRPr lang="zh-CN" altLang="en-US" sz="15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93995" y="3500884"/>
              <a:ext cx="7369810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sz="60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第6章 数组和广义表</a:t>
              </a:r>
              <a:endParaRPr sz="600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" name="圆: 空心 2"/>
            <p:cNvSpPr/>
            <p:nvPr/>
          </p:nvSpPr>
          <p:spPr>
            <a:xfrm>
              <a:off x="6825308" y="3118424"/>
              <a:ext cx="194964" cy="194964"/>
            </a:xfrm>
            <a:prstGeom prst="donu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-240704" y="5592394"/>
            <a:ext cx="1889956" cy="1287508"/>
            <a:chOff x="-235082" y="5592394"/>
            <a:chExt cx="1889956" cy="1287508"/>
          </a:xfrm>
        </p:grpSpPr>
        <p:sp>
          <p:nvSpPr>
            <p:cNvPr id="4" name="矩形 3"/>
            <p:cNvSpPr/>
            <p:nvPr/>
          </p:nvSpPr>
          <p:spPr>
            <a:xfrm>
              <a:off x="245" y="5592394"/>
              <a:ext cx="1489055" cy="1254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1764" y="5640408"/>
              <a:ext cx="1187624" cy="106822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-235082" y="6627172"/>
              <a:ext cx="1889956" cy="252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定价：</a:t>
              </a:r>
              <a:r>
                <a:rPr lang="en-US" altLang="zh-CN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65.00</a:t>
              </a:r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元</a:t>
              </a:r>
              <a:endPara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4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6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222471" y="2718741"/>
            <a:ext cx="7848600" cy="70675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zh-CN" altLang="en-US" sz="2000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</a:t>
            </a:r>
            <a:r>
              <a:rPr lang="zh-CN" altLang="en-US" sz="20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子表的处理和整个广义表的处理是相似的</a:t>
            </a:r>
            <a:r>
              <a:rPr lang="zh-CN" altLang="en-US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。从这个角度出发设计求解广义表递归算法的一般格式如下：</a:t>
            </a:r>
            <a:endParaRPr kumimoji="1" lang="zh-CN" altLang="en-US" sz="20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14" name="TextBox 4"/>
          <p:cNvSpPr txBox="1"/>
          <p:nvPr/>
        </p:nvSpPr>
        <p:spPr>
          <a:xfrm>
            <a:off x="2436785" y="3473516"/>
            <a:ext cx="7572428" cy="340106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52000" tIns="108000" bIns="108000" rtlCol="0">
            <a:spAutoFit/>
          </a:bodyPr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void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fun1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(GLNode *g)	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//g</a:t>
            </a:r>
            <a:r>
              <a:rPr lang="zh-CN" alt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为广义表头结点指针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{  GLNode *g1=g-&gt;val.sublist;	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//g1指向第一个元素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while (g1!=NULL)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//元素未处理完循环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{  if (g1-&gt;tag==1)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//为子表时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	</a:t>
            </a:r>
            <a:r>
              <a:rPr lang="en-US" sz="180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fun1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(g1);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//递归处理子表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else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//为原子时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  </a:t>
            </a:r>
            <a:r>
              <a:rPr lang="zh-CN" alt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原子处理语句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//实现原子操作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   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gl=g1-&gt;link;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//处理兄弟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zh-CN" altLang="en-US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en-US" alt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3151483" y="1362370"/>
          <a:ext cx="1500198" cy="4286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4503"/>
                <a:gridCol w="388940"/>
                <a:gridCol w="666755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1</a:t>
                      </a:r>
                      <a:endParaRPr lang="en-US" altLang="zh-CN" sz="18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1800"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zh-CN" altLang="en-US" sz="1800" kern="12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∧</a:t>
                      </a:r>
                      <a:endParaRPr lang="zh-CN" altLang="en-US" sz="1800" kern="12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2" name="表格 21"/>
          <p:cNvGraphicFramePr>
            <a:graphicFrameLocks noGrp="1"/>
          </p:cNvGraphicFramePr>
          <p:nvPr/>
        </p:nvGraphicFramePr>
        <p:xfrm>
          <a:off x="4079875" y="2213610"/>
          <a:ext cx="1214755" cy="434340"/>
        </p:xfrm>
        <a:graphic>
          <a:graphicData uri="http://schemas.openxmlformats.org/drawingml/2006/table">
            <a:tbl>
              <a:tblPr firstRow="1" bandRow="1">
                <a:tableStyleId>{E47537ED-85E0-43F2-A7F5-E7EDC2A94A9F}</a:tableStyleId>
              </a:tblPr>
              <a:tblGrid>
                <a:gridCol w="360045"/>
                <a:gridCol w="497205"/>
                <a:gridCol w="357505"/>
              </a:tblGrid>
              <a:tr h="434340"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*</a:t>
                      </a:r>
                      <a:endParaRPr lang="en-US" altLang="zh-CN" sz="18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*</a:t>
                      </a:r>
                      <a:endParaRPr lang="en-US" altLang="zh-CN" sz="18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/>
                      <a:endParaRPr lang="zh-CN" altLang="en-US" sz="1800">
                        <a:latin typeface="楷体" panose="02010609060101010101" pitchFamily="49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cxnSp>
        <p:nvCxnSpPr>
          <p:cNvPr id="23" name="直接箭头连接符 22"/>
          <p:cNvCxnSpPr/>
          <p:nvPr/>
        </p:nvCxnSpPr>
        <p:spPr>
          <a:xfrm>
            <a:off x="5080309" y="2465472"/>
            <a:ext cx="500066" cy="1588"/>
          </a:xfrm>
          <a:prstGeom prst="straightConnector1">
            <a:avLst/>
          </a:prstGeom>
          <a:ln w="28575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任意多边形 23"/>
          <p:cNvSpPr/>
          <p:nvPr/>
        </p:nvSpPr>
        <p:spPr>
          <a:xfrm>
            <a:off x="3758839" y="1648122"/>
            <a:ext cx="288000" cy="648000"/>
          </a:xfrm>
          <a:custGeom>
            <a:avLst/>
            <a:gdLst>
              <a:gd name="connsiteX0" fmla="*/ 65689 w 365234"/>
              <a:gd name="connsiteY0" fmla="*/ 0 h 819807"/>
              <a:gd name="connsiteX1" fmla="*/ 49924 w 365234"/>
              <a:gd name="connsiteY1" fmla="*/ 630621 h 819807"/>
              <a:gd name="connsiteX2" fmla="*/ 365234 w 365234"/>
              <a:gd name="connsiteY2" fmla="*/ 819807 h 819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5234" h="819807">
                <a:moveTo>
                  <a:pt x="65689" y="0"/>
                </a:moveTo>
                <a:cubicBezTo>
                  <a:pt x="32844" y="246993"/>
                  <a:pt x="0" y="493987"/>
                  <a:pt x="49924" y="630621"/>
                </a:cubicBezTo>
                <a:cubicBezTo>
                  <a:pt x="99848" y="767256"/>
                  <a:pt x="232541" y="793531"/>
                  <a:pt x="365234" y="819807"/>
                </a:cubicBezTo>
              </a:path>
            </a:pathLst>
          </a:cu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  <a:cs typeface="思源黑体 CN Bold" panose="020B0800000000000000" charset="-122"/>
            </a:endParaRPr>
          </a:p>
        </p:txBody>
      </p:sp>
      <p:sp>
        <p:nvSpPr>
          <p:cNvPr id="25" name="TextBox 11"/>
          <p:cNvSpPr txBox="1"/>
          <p:nvPr/>
        </p:nvSpPr>
        <p:spPr>
          <a:xfrm>
            <a:off x="4008739" y="1822530"/>
            <a:ext cx="1428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第</a:t>
            </a:r>
            <a:r>
              <a:rPr lang="en-US" altLang="zh-CN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1</a:t>
            </a:r>
            <a:r>
              <a:rPr lang="zh-CN" alt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个元素</a:t>
            </a:r>
            <a:endParaRPr lang="zh-CN" altLang="en-US" sz="180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26" name="TextBox 12"/>
          <p:cNvSpPr txBox="1"/>
          <p:nvPr/>
        </p:nvSpPr>
        <p:spPr>
          <a:xfrm>
            <a:off x="5651813" y="1810388"/>
            <a:ext cx="135732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第</a:t>
            </a:r>
            <a:r>
              <a:rPr lang="en-US" altLang="zh-CN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2</a:t>
            </a:r>
            <a:r>
              <a:rPr lang="zh-CN" alt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个元素</a:t>
            </a:r>
            <a:endParaRPr lang="zh-CN" altLang="en-US" sz="180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2865730" y="1576684"/>
            <a:ext cx="285752" cy="158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16"/>
          <p:cNvSpPr txBox="1"/>
          <p:nvPr/>
        </p:nvSpPr>
        <p:spPr>
          <a:xfrm>
            <a:off x="2579978" y="1362370"/>
            <a:ext cx="42862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800" i="1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g</a:t>
            </a:r>
            <a:endParaRPr lang="en-US" altLang="zh-CN" sz="1800" i="1" smtClean="0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cxnSp>
        <p:nvCxnSpPr>
          <p:cNvPr id="29" name="直接箭头连接符 28"/>
          <p:cNvCxnSpPr/>
          <p:nvPr/>
        </p:nvCxnSpPr>
        <p:spPr>
          <a:xfrm>
            <a:off x="6918646" y="2452990"/>
            <a:ext cx="500066" cy="1588"/>
          </a:xfrm>
          <a:prstGeom prst="straightConnector1">
            <a:avLst/>
          </a:prstGeom>
          <a:ln w="28575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18"/>
          <p:cNvSpPr txBox="1"/>
          <p:nvPr/>
        </p:nvSpPr>
        <p:spPr>
          <a:xfrm>
            <a:off x="7509200" y="2148188"/>
            <a:ext cx="85725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mtClean="0"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…</a:t>
            </a:r>
            <a:endParaRPr lang="en-US" altLang="zh-CN" smtClean="0"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cxnSp>
        <p:nvCxnSpPr>
          <p:cNvPr id="31" name="直接箭头连接符 30"/>
          <p:cNvCxnSpPr/>
          <p:nvPr/>
        </p:nvCxnSpPr>
        <p:spPr>
          <a:xfrm flipV="1">
            <a:off x="3580110" y="2505378"/>
            <a:ext cx="500066" cy="2146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20"/>
          <p:cNvSpPr txBox="1"/>
          <p:nvPr/>
        </p:nvSpPr>
        <p:spPr>
          <a:xfrm>
            <a:off x="3222920" y="2293210"/>
            <a:ext cx="50006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g1</a:t>
            </a:r>
            <a:endParaRPr lang="en-US" altLang="zh-CN" sz="1800" smtClean="0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graphicFrame>
        <p:nvGraphicFramePr>
          <p:cNvPr id="33" name="表格 32"/>
          <p:cNvGraphicFramePr>
            <a:graphicFrameLocks noGrp="1"/>
          </p:cNvGraphicFramePr>
          <p:nvPr/>
        </p:nvGraphicFramePr>
        <p:xfrm>
          <a:off x="5789930" y="2202815"/>
          <a:ext cx="1214755" cy="434340"/>
        </p:xfrm>
        <a:graphic>
          <a:graphicData uri="http://schemas.openxmlformats.org/drawingml/2006/table">
            <a:tbl>
              <a:tblPr firstRow="1" bandRow="1">
                <a:tableStyleId>{E47537ED-85E0-43F2-A7F5-E7EDC2A94A9F}</a:tableStyleId>
              </a:tblPr>
              <a:tblGrid>
                <a:gridCol w="360045"/>
                <a:gridCol w="497205"/>
                <a:gridCol w="357505"/>
              </a:tblGrid>
              <a:tr h="434340"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*</a:t>
                      </a:r>
                      <a:endParaRPr lang="en-US" altLang="zh-CN" sz="18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*</a:t>
                      </a:r>
                      <a:endParaRPr lang="en-US" altLang="zh-CN" sz="18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p>
                      <a:pPr algn="ctr"/>
                      <a:endParaRPr lang="zh-CN" altLang="en-US" sz="1800">
                        <a:latin typeface="楷体" panose="02010609060101010101" pitchFamily="49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圆角矩形 43"/>
          <p:cNvSpPr/>
          <p:nvPr/>
        </p:nvSpPr>
        <p:spPr>
          <a:xfrm>
            <a:off x="2417445" y="4468495"/>
            <a:ext cx="2478405" cy="102997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3200">
              <a:latin typeface="楷体" panose="02010609060101010101" pitchFamily="49" charset="-122"/>
              <a:ea typeface="楷体" panose="02010609060101010101" pitchFamily="49" charset="-122"/>
              <a:cs typeface="思源黑体 CN Bold" panose="020B0800000000000000" charset="-122"/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5917565" y="2912745"/>
            <a:ext cx="2555875" cy="129857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3200">
              <a:latin typeface="楷体" panose="02010609060101010101" pitchFamily="49" charset="-122"/>
              <a:ea typeface="楷体" panose="02010609060101010101" pitchFamily="49" charset="-122"/>
              <a:cs typeface="思源黑体 CN Bold" panose="020B0800000000000000" charset="-122"/>
            </a:endParaRPr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2762227" y="3245683"/>
          <a:ext cx="2000250" cy="5715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92455"/>
                <a:gridCol w="518795"/>
                <a:gridCol w="889000"/>
              </a:tblGrid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1</a:t>
                      </a:r>
                      <a:endParaRPr lang="en-US" altLang="zh-CN" sz="24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2857477" y="4696672"/>
          <a:ext cx="1619250" cy="5715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80060"/>
                <a:gridCol w="662940"/>
                <a:gridCol w="476250"/>
              </a:tblGrid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24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a</a:t>
                      </a:r>
                      <a:endParaRPr lang="en-US" altLang="zh-CN" sz="24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i="0">
                        <a:solidFill>
                          <a:srgbClr val="9900FF"/>
                        </a:solidFill>
                        <a:latin typeface="楷体" panose="02010609060101010101" pitchFamily="49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2190723" y="2293176"/>
            <a:ext cx="2952771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广义表的表结点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endParaRPr lang="en-US" altLang="zh-CN" sz="2665" i="1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cxnSp>
        <p:nvCxnSpPr>
          <p:cNvPr id="27" name="直接箭头连接符 26"/>
          <p:cNvCxnSpPr/>
          <p:nvPr/>
        </p:nvCxnSpPr>
        <p:spPr>
          <a:xfrm rot="16200000" flipH="1">
            <a:off x="3333731" y="2959931"/>
            <a:ext cx="381003" cy="190501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591815" y="2133155"/>
            <a:ext cx="3810027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en-US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的兄弟：</a:t>
            </a:r>
            <a:r>
              <a: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g-&gt;link</a:t>
            </a:r>
            <a:endParaRPr lang="en-US" altLang="zh-CN" sz="2665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714469" y="5719665"/>
            <a:ext cx="4476781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en-US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的元素：</a:t>
            </a:r>
            <a:r>
              <a: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g-&gt;val.sublist</a:t>
            </a:r>
            <a:endParaRPr lang="en-US" altLang="zh-CN" sz="2665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aphicFrame>
        <p:nvGraphicFramePr>
          <p:cNvPr id="38" name="表格 37"/>
          <p:cNvGraphicFramePr>
            <a:graphicFrameLocks noGrp="1"/>
          </p:cNvGraphicFramePr>
          <p:nvPr/>
        </p:nvGraphicFramePr>
        <p:xfrm>
          <a:off x="6223439" y="3224663"/>
          <a:ext cx="1905000" cy="609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64515"/>
                <a:gridCol w="864870"/>
                <a:gridCol w="475615"/>
              </a:tblGrid>
              <a:tr h="42862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24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c</a:t>
                      </a:r>
                      <a:endParaRPr lang="en-US" altLang="zh-CN" sz="24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200" i="0">
                        <a:solidFill>
                          <a:srgbClr val="9900FF"/>
                        </a:solidFill>
                        <a:latin typeface="楷体" panose="02010609060101010101" pitchFamily="49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cxnSp>
        <p:nvCxnSpPr>
          <p:cNvPr id="39" name="直接箭头连接符 38"/>
          <p:cNvCxnSpPr/>
          <p:nvPr/>
        </p:nvCxnSpPr>
        <p:spPr>
          <a:xfrm>
            <a:off x="4476739" y="3521580"/>
            <a:ext cx="1714512" cy="21021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/>
          <p:nvPr/>
        </p:nvCxnSpPr>
        <p:spPr>
          <a:xfrm>
            <a:off x="3620770" y="3627755"/>
            <a:ext cx="26670" cy="95313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4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6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423967" y="1556167"/>
            <a:ext cx="1428760" cy="5016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dist"/>
            <a:r>
              <a:rPr lang="zh-CN" altLang="en-US" sz="2665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解法</a:t>
            </a:r>
            <a:r>
              <a:rPr lang="en-US" altLang="zh-CN" sz="2665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2</a:t>
            </a:r>
            <a:endParaRPr lang="en-US" altLang="zh-CN" sz="2665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pic>
        <p:nvPicPr>
          <p:cNvPr id="5" name="图片 4" descr="white-male-1834085_19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16345" y="4191635"/>
            <a:ext cx="2541905" cy="25419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5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9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  <p:sp>
        <p:nvSpPr>
          <p:cNvPr id="11" name="TextBox 2"/>
          <p:cNvSpPr txBox="1"/>
          <p:nvPr/>
        </p:nvSpPr>
        <p:spPr>
          <a:xfrm>
            <a:off x="1520190" y="2573655"/>
            <a:ext cx="93795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00000"/>
              </a:lnSpc>
            </a:pPr>
            <a:r>
              <a:rPr lang="zh-CN" altLang="en-US" sz="1800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</a:t>
            </a:r>
            <a:r>
              <a:rPr lang="zh-CN" alt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兄弟的处理与整个广义表的处理是相似的</a:t>
            </a:r>
            <a:r>
              <a:rPr lang="zh-CN" alt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；对于子表结点，其元素的处理与整个广义表的处理是相似的。从这个角度出发设计求解广义表递归算法的一般格式如下：</a:t>
            </a:r>
            <a:endParaRPr lang="zh-CN" alt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15" name="TextBox 3"/>
          <p:cNvSpPr txBox="1"/>
          <p:nvPr/>
        </p:nvSpPr>
        <p:spPr>
          <a:xfrm>
            <a:off x="1593215" y="3263265"/>
            <a:ext cx="9279255" cy="309308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16000" tIns="108000" bIns="108000" rtlCol="0">
            <a:spAutoFit/>
          </a:bodyPr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void 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fun2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(GLNode *g)	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//g</a:t>
            </a:r>
            <a:r>
              <a:rPr lang="zh-CN" alt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为广义表结点指针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{  if (g!=NULL)</a:t>
            </a:r>
            <a:endParaRPr lang="zh-CN" altLang="en-US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{	if (g-&gt;tag==1)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//为子表时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     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fun2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(g-&gt;val.sublist);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//递归处理其元素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else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//为原子时</a:t>
            </a:r>
            <a:r>
              <a:rPr lang="en-US" sz="1800" smtClean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endParaRPr lang="zh-CN" altLang="en-US" sz="1800" smtClean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原子处理语句;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//实现原子操作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 	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fun2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(g-&gt;link);	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//递归处理其兄弟</a:t>
            </a:r>
            <a:endParaRPr lang="en-US" sz="1800" smtClean="0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en-US" sz="1800" smtClean="0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4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6866671" y="1503978"/>
          <a:ext cx="1500198" cy="4286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4503"/>
                <a:gridCol w="388940"/>
                <a:gridCol w="666755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1</a:t>
                      </a:r>
                      <a:endParaRPr lang="en-US" altLang="zh-CN" sz="18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1800"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1800"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TextBox 6"/>
          <p:cNvSpPr txBox="1"/>
          <p:nvPr/>
        </p:nvSpPr>
        <p:spPr>
          <a:xfrm>
            <a:off x="5149620" y="980417"/>
            <a:ext cx="20717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广义表的表结点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endParaRPr lang="en-US" altLang="zh-CN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cxnSp>
        <p:nvCxnSpPr>
          <p:cNvPr id="21" name="直接箭头连接符 20"/>
          <p:cNvCxnSpPr/>
          <p:nvPr/>
        </p:nvCxnSpPr>
        <p:spPr>
          <a:xfrm rot="16200000" flipH="1">
            <a:off x="7152423" y="1289664"/>
            <a:ext cx="285752" cy="142876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>
            <a:off x="8081117" y="1718292"/>
            <a:ext cx="571504" cy="158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 rot="5400000">
            <a:off x="7331018" y="1896887"/>
            <a:ext cx="357190" cy="158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8662670" y="1403350"/>
            <a:ext cx="593090" cy="53276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>
              <a:cs typeface="思源黑体 CN Bold" panose="020B0800000000000000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7221855" y="2132965"/>
            <a:ext cx="575310" cy="43180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>
              <a:cs typeface="思源黑体 CN Bold" panose="020B0800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952500" y="2670387"/>
            <a:ext cx="10727267" cy="124523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lnSpc>
                <a:spcPts val="3000"/>
              </a:lnSpc>
              <a:spcBef>
                <a:spcPts val="0"/>
              </a:spcBef>
            </a:pP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在</a:t>
            </a:r>
            <a:r>
              <a:rPr kumimoji="1" lang="zh-CN" altLang="en-US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广义表中，同一层次的</a:t>
            </a: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每个结点是</a:t>
            </a:r>
            <a:r>
              <a:rPr kumimoji="1" lang="zh-CN" altLang="en-US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通过</a:t>
            </a:r>
            <a:r>
              <a:rPr kumimoji="1" lang="en-US" altLang="zh-CN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link</a:t>
            </a:r>
            <a:r>
              <a:rPr kumimoji="1" lang="zh-CN" altLang="en-US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域链接起来的，所以可把它看做是由</a:t>
            </a:r>
            <a:r>
              <a:rPr kumimoji="1" lang="en-US" altLang="zh-CN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link</a:t>
            </a:r>
            <a:r>
              <a:rPr kumimoji="1" lang="zh-CN" altLang="en-US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域链接起来的单链表。这</a:t>
            </a: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样</a:t>
            </a:r>
            <a:r>
              <a:rPr kumimoji="1" lang="zh-CN" altLang="en-US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求</a:t>
            </a:r>
            <a:r>
              <a:rPr kumimoji="1" lang="zh-CN" altLang="en-US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广义表的长度就是求单链表的</a:t>
            </a: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长度。</a:t>
            </a:r>
            <a:endParaRPr kumimoji="1"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95365" y="2081936"/>
            <a:ext cx="3810027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（</a:t>
            </a:r>
            <a:r>
              <a:rPr kumimoji="1"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1</a:t>
            </a: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）求广义表的长度</a:t>
            </a:r>
            <a:endParaRPr kumimoji="1"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999827" y="3792220"/>
            <a:ext cx="8287173" cy="2351193"/>
            <a:chOff x="2362" y="5490"/>
            <a:chExt cx="9788" cy="2777"/>
          </a:xfrm>
        </p:grpSpPr>
        <p:cxnSp>
          <p:nvCxnSpPr>
            <p:cNvPr id="16" name="直接箭头连接符 15"/>
            <p:cNvCxnSpPr/>
            <p:nvPr/>
          </p:nvCxnSpPr>
          <p:spPr>
            <a:xfrm rot="16200000" flipH="1">
              <a:off x="2700" y="5929"/>
              <a:ext cx="450" cy="225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3825" y="6953"/>
              <a:ext cx="2250" cy="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第</a:t>
              </a:r>
              <a:r>
                <a: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1</a:t>
              </a:r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个元素</a:t>
              </a:r>
              <a:endParaRPr lang="zh-CN" alt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300" y="6909"/>
              <a:ext cx="2250" cy="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第</a:t>
              </a:r>
              <a:r>
                <a: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2</a:t>
              </a:r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个元素</a:t>
              </a:r>
              <a:endParaRPr lang="zh-CN" alt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362" y="5490"/>
              <a:ext cx="675" cy="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g</a:t>
              </a:r>
              <a:endParaRPr lang="en-US" altLang="zh-CN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00" y="6972"/>
              <a:ext cx="2250" cy="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第</a:t>
              </a:r>
              <a:r>
                <a:rPr lang="en-US" altLang="zh-CN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n</a:t>
              </a:r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个元素</a:t>
              </a:r>
              <a:endParaRPr lang="zh-CN" alt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cxnSp>
          <p:nvCxnSpPr>
            <p:cNvPr id="27" name="直接箭头连接符 26"/>
            <p:cNvCxnSpPr/>
            <p:nvPr/>
          </p:nvCxnSpPr>
          <p:spPr>
            <a:xfrm>
              <a:off x="9563" y="8007"/>
              <a:ext cx="624" cy="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8775" y="7535"/>
              <a:ext cx="563" cy="6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20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…</a:t>
              </a:r>
              <a:endParaRPr lang="en-US" altLang="zh-CN" sz="32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grpSp>
          <p:nvGrpSpPr>
            <p:cNvPr id="11" name="组合 30"/>
            <p:cNvGrpSpPr/>
            <p:nvPr/>
          </p:nvGrpSpPr>
          <p:grpSpPr>
            <a:xfrm rot="0">
              <a:off x="2900" y="6297"/>
              <a:ext cx="1600" cy="507"/>
              <a:chOff x="2627137" y="3535634"/>
              <a:chExt cx="1016169" cy="321994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2627137" y="3535634"/>
                <a:ext cx="41842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1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3045559" y="353563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3344433" y="353563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zh-CN" altLang="en-US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∧</a:t>
                </a:r>
                <a:endPara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</p:grpSp>
        <p:grpSp>
          <p:nvGrpSpPr>
            <p:cNvPr id="12" name="组合 34"/>
            <p:cNvGrpSpPr/>
            <p:nvPr/>
          </p:nvGrpSpPr>
          <p:grpSpPr>
            <a:xfrm rot="0">
              <a:off x="4275" y="7702"/>
              <a:ext cx="1600" cy="507"/>
              <a:chOff x="2714612" y="5321584"/>
              <a:chExt cx="1016169" cy="321994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2714612" y="5321584"/>
                <a:ext cx="41842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3133034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3431908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endParaRPr lang="zh-CN" altLang="en-US" smtClean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思源黑体 CN Bold" panose="020B0800000000000000" charset="-122"/>
                </a:endParaRPr>
              </a:p>
            </p:txBody>
          </p:sp>
        </p:grpSp>
        <p:grpSp>
          <p:nvGrpSpPr>
            <p:cNvPr id="13" name="组合 35"/>
            <p:cNvGrpSpPr/>
            <p:nvPr/>
          </p:nvGrpSpPr>
          <p:grpSpPr>
            <a:xfrm rot="0">
              <a:off x="10212" y="7710"/>
              <a:ext cx="1600" cy="507"/>
              <a:chOff x="2714612" y="5321584"/>
              <a:chExt cx="1016169" cy="321994"/>
            </a:xfrm>
          </p:grpSpPr>
          <p:sp>
            <p:nvSpPr>
              <p:cNvPr id="37" name="矩形 36"/>
              <p:cNvSpPr/>
              <p:nvPr/>
            </p:nvSpPr>
            <p:spPr>
              <a:xfrm>
                <a:off x="2714612" y="5321584"/>
                <a:ext cx="41842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38" name="矩形 37"/>
              <p:cNvSpPr/>
              <p:nvPr/>
            </p:nvSpPr>
            <p:spPr>
              <a:xfrm>
                <a:off x="3133034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3431908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zh-CN" altLang="en-US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∧</a:t>
                </a:r>
                <a:endPara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</p:grpSp>
        <p:grpSp>
          <p:nvGrpSpPr>
            <p:cNvPr id="14" name="组合 39"/>
            <p:cNvGrpSpPr/>
            <p:nvPr/>
          </p:nvGrpSpPr>
          <p:grpSpPr>
            <a:xfrm rot="0">
              <a:off x="6637" y="7760"/>
              <a:ext cx="1600" cy="507"/>
              <a:chOff x="2714612" y="5321584"/>
              <a:chExt cx="1016169" cy="321994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2714612" y="5321584"/>
                <a:ext cx="41842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3133034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3431908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endParaRPr lang="zh-CN" altLang="en-US" smtClean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思源黑体 CN Bold" panose="020B0800000000000000" charset="-122"/>
                </a:endParaRPr>
              </a:p>
            </p:txBody>
          </p:sp>
        </p:grpSp>
        <p:sp>
          <p:nvSpPr>
            <p:cNvPr id="15" name="任意多边形 14"/>
            <p:cNvSpPr/>
            <p:nvPr/>
          </p:nvSpPr>
          <p:spPr>
            <a:xfrm>
              <a:off x="3700" y="6654"/>
              <a:ext cx="575" cy="1291"/>
            </a:xfrm>
            <a:custGeom>
              <a:avLst/>
              <a:gdLst>
                <a:gd name="connsiteX0" fmla="*/ 65689 w 365234"/>
                <a:gd name="connsiteY0" fmla="*/ 0 h 819807"/>
                <a:gd name="connsiteX1" fmla="*/ 49924 w 365234"/>
                <a:gd name="connsiteY1" fmla="*/ 630621 h 819807"/>
                <a:gd name="connsiteX2" fmla="*/ 365234 w 365234"/>
                <a:gd name="connsiteY2" fmla="*/ 819807 h 81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5234" h="819807">
                  <a:moveTo>
                    <a:pt x="65689" y="0"/>
                  </a:moveTo>
                  <a:cubicBezTo>
                    <a:pt x="32844" y="246993"/>
                    <a:pt x="0" y="493987"/>
                    <a:pt x="49924" y="630621"/>
                  </a:cubicBezTo>
                  <a:cubicBezTo>
                    <a:pt x="99848" y="767256"/>
                    <a:pt x="232541" y="793531"/>
                    <a:pt x="365234" y="819807"/>
                  </a:cubicBezTo>
                </a:path>
              </a:pathLst>
            </a:cu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665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思源黑体 CN Bold" panose="020B0800000000000000" charset="-122"/>
              </a:endParaRPr>
            </a:p>
          </p:txBody>
        </p:sp>
        <p:cxnSp>
          <p:nvCxnSpPr>
            <p:cNvPr id="23" name="直接箭头连接符 22"/>
            <p:cNvCxnSpPr/>
            <p:nvPr/>
          </p:nvCxnSpPr>
          <p:spPr>
            <a:xfrm>
              <a:off x="5641" y="8000"/>
              <a:ext cx="964" cy="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/>
            <p:nvPr/>
          </p:nvCxnSpPr>
          <p:spPr>
            <a:xfrm>
              <a:off x="8100" y="8007"/>
              <a:ext cx="624" cy="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11"/>
          <p:cNvSpPr txBox="1"/>
          <p:nvPr/>
        </p:nvSpPr>
        <p:spPr>
          <a:xfrm>
            <a:off x="1200785" y="1444625"/>
            <a:ext cx="5041900" cy="5429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293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  <a:sym typeface="思源黑体 CN Bold" panose="020B0800000000000000" charset="-122"/>
              </a:rPr>
              <a:t>2</a:t>
            </a:r>
            <a:r>
              <a:rPr lang="zh-CN" altLang="en-US" sz="293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  <a:sym typeface="+mn-ea"/>
              </a:rPr>
              <a:t>、</a:t>
            </a:r>
            <a:r>
              <a:rPr lang="en-US" altLang="zh-CN" sz="293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  <a:sym typeface="+mn-ea"/>
              </a:rPr>
              <a:t> </a:t>
            </a:r>
            <a:r>
              <a:rPr lang="zh-CN" altLang="en-US" sz="293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广义表基本算法设计</a:t>
            </a:r>
            <a:endParaRPr lang="zh-CN" altLang="en-US" sz="293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5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9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43624" y="2202154"/>
            <a:ext cx="10001320" cy="437451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384000" tIns="336000" bIns="192000" rtlCol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int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GLLength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(GLNode *g)	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求广义表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的长度</a:t>
            </a:r>
            <a:endParaRPr lang="zh-CN" altLang="en-US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3000"/>
              </a:lnSpc>
            </a:pP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{  int n=0;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//累计元素个数，初始值为0</a:t>
            </a:r>
            <a:endParaRPr lang="zh-CN" altLang="en-US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3000"/>
              </a:lnSpc>
            </a:pP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GLNode *g1;</a:t>
            </a:r>
            <a:endParaRPr lang="zh-CN" altLang="en-US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3000"/>
              </a:lnSpc>
            </a:pP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g1=g-&gt;val.sublist;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//g1指向广义表的第一个元素</a:t>
            </a:r>
            <a:endParaRPr lang="zh-CN" altLang="en-US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3000"/>
              </a:lnSpc>
            </a:pP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while (g1!=NULL)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//扫描所有元素结点</a:t>
            </a:r>
            <a:endParaRPr lang="zh-CN" altLang="en-US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3000"/>
              </a:lnSpc>
            </a:pP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{	n++;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//元素个数增1</a:t>
            </a:r>
            <a:endParaRPr lang="zh-CN" altLang="en-US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3000"/>
              </a:lnSpc>
            </a:pP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g1=g1-&gt;link;</a:t>
            </a:r>
            <a:endParaRPr lang="zh-CN" altLang="en-US" smtClean="0">
              <a:solidFill>
                <a:srgbClr val="FF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3000"/>
              </a:lnSpc>
            </a:pP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}</a:t>
            </a:r>
            <a:endParaRPr lang="zh-CN" altLang="en-US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3000"/>
              </a:lnSpc>
            </a:pP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return n;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//返回元素个数</a:t>
            </a:r>
            <a:endParaRPr lang="zh-CN" altLang="en-US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3000"/>
              </a:lnSpc>
            </a:pP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en-US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2" name="TextBox 11"/>
          <p:cNvSpPr txBox="1"/>
          <p:nvPr/>
        </p:nvSpPr>
        <p:spPr>
          <a:xfrm>
            <a:off x="1200785" y="1444625"/>
            <a:ext cx="5041900" cy="5429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293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  <a:sym typeface="思源黑体 CN Bold" panose="020B0800000000000000" charset="-122"/>
              </a:rPr>
              <a:t>2</a:t>
            </a:r>
            <a:r>
              <a:rPr lang="zh-CN" altLang="en-US" sz="293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  <a:sym typeface="+mn-ea"/>
              </a:rPr>
              <a:t>、</a:t>
            </a:r>
            <a:r>
              <a:rPr lang="en-US" altLang="zh-CN" sz="293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  <a:sym typeface="+mn-ea"/>
              </a:rPr>
              <a:t> </a:t>
            </a:r>
            <a:r>
              <a:rPr lang="zh-CN" altLang="en-US" sz="293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广义表基本算法设计</a:t>
            </a:r>
            <a:endParaRPr lang="zh-CN" altLang="en-US" sz="293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5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9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203960" y="1285452"/>
            <a:ext cx="10238740" cy="91186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just">
              <a:lnSpc>
                <a:spcPct val="100000"/>
              </a:lnSpc>
              <a:spcBef>
                <a:spcPct val="50000"/>
              </a:spcBef>
            </a:pP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kumimoji="1"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对于带头结点的</a:t>
            </a:r>
            <a:r>
              <a:rPr kumimoji="1" lang="zh-CN" altLang="en-US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广义表</a:t>
            </a:r>
            <a:r>
              <a:rPr kumimoji="1" lang="en-US" altLang="zh-CN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kumimoji="1" lang="zh-CN" altLang="en-US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，广义表深度的递归定义是它等于所有子表中表的最大深度加</a:t>
            </a:r>
            <a:r>
              <a:rPr kumimoji="1" lang="en-US" altLang="zh-CN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1</a:t>
            </a:r>
            <a:r>
              <a:rPr kumimoji="1" lang="zh-CN" altLang="en-US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。若</a:t>
            </a:r>
            <a:r>
              <a:rPr kumimoji="1" lang="en-US" altLang="zh-CN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kumimoji="1" lang="zh-CN" altLang="en-US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为原子，其深度为</a:t>
            </a:r>
            <a:r>
              <a:rPr kumimoji="1" lang="en-US" altLang="zh-CN" sz="2665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0</a:t>
            </a: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。    </a:t>
            </a:r>
            <a:endParaRPr kumimoji="1"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57749" y="4994710"/>
            <a:ext cx="7334301" cy="176847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336000" tIns="192000" bIns="192000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000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</a:t>
            </a:r>
            <a:r>
              <a:rPr lang="en-US" altLang="zh-CN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(g)=0 				</a:t>
            </a:r>
            <a:r>
              <a:rPr lang="en-US" altLang="zh-CN" sz="20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en-US" sz="20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为原子</a:t>
            </a:r>
            <a:endParaRPr lang="zh-CN" altLang="en-US" sz="2000" smtClean="0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000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</a:t>
            </a:r>
            <a:r>
              <a:rPr lang="en-US" altLang="zh-CN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(g)=1 				</a:t>
            </a:r>
            <a:r>
              <a:rPr lang="en-US" altLang="zh-CN" sz="20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g为空表</a:t>
            </a:r>
            <a:endParaRPr lang="en-US" altLang="zh-CN" sz="20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altLang="zh-CN" sz="2000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</a:t>
            </a:r>
            <a:r>
              <a:rPr lang="en-US" altLang="zh-CN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(g)=MAX{f(subg)}+1		</a:t>
            </a:r>
            <a:r>
              <a:rPr lang="en-US" altLang="zh-CN" sz="20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其他情况</a:t>
            </a:r>
            <a:endParaRPr lang="en-US" altLang="zh-CN" sz="2000" smtClean="0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2289387" y="2074122"/>
            <a:ext cx="8287173" cy="2351193"/>
            <a:chOff x="2704" y="4054"/>
            <a:chExt cx="9788" cy="2777"/>
          </a:xfrm>
        </p:grpSpPr>
        <p:cxnSp>
          <p:nvCxnSpPr>
            <p:cNvPr id="8" name="直接箭头连接符 7"/>
            <p:cNvCxnSpPr/>
            <p:nvPr/>
          </p:nvCxnSpPr>
          <p:spPr>
            <a:xfrm rot="16200000" flipH="1">
              <a:off x="3042" y="4494"/>
              <a:ext cx="450" cy="225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4167" y="5517"/>
              <a:ext cx="2250" cy="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第</a:t>
              </a:r>
              <a:r>
                <a: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1</a:t>
              </a:r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个元素</a:t>
              </a:r>
              <a:endParaRPr lang="zh-CN" alt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642" y="5473"/>
              <a:ext cx="2250" cy="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第</a:t>
              </a:r>
              <a:r>
                <a: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2</a:t>
              </a:r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个元素</a:t>
              </a:r>
              <a:endParaRPr lang="zh-CN" alt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704" y="4054"/>
              <a:ext cx="675" cy="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g</a:t>
              </a:r>
              <a:endParaRPr lang="en-US" altLang="zh-CN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242" y="5536"/>
              <a:ext cx="2250" cy="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第</a:t>
              </a:r>
              <a:r>
                <a:rPr lang="en-US" altLang="zh-CN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n</a:t>
              </a:r>
              <a:r>
                <a: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个元素</a:t>
              </a:r>
              <a:endParaRPr lang="zh-CN" alt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cxnSp>
          <p:nvCxnSpPr>
            <p:cNvPr id="13" name="直接箭头连接符 12"/>
            <p:cNvCxnSpPr/>
            <p:nvPr/>
          </p:nvCxnSpPr>
          <p:spPr>
            <a:xfrm>
              <a:off x="9905" y="6571"/>
              <a:ext cx="624" cy="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9117" y="6099"/>
              <a:ext cx="563" cy="6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20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…</a:t>
              </a:r>
              <a:endParaRPr lang="en-US" altLang="zh-CN" sz="32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grpSp>
          <p:nvGrpSpPr>
            <p:cNvPr id="5" name="组合 30"/>
            <p:cNvGrpSpPr/>
            <p:nvPr/>
          </p:nvGrpSpPr>
          <p:grpSpPr>
            <a:xfrm rot="0">
              <a:off x="3242" y="4861"/>
              <a:ext cx="1600" cy="507"/>
              <a:chOff x="2627137" y="3535634"/>
              <a:chExt cx="1016169" cy="321994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2627137" y="3535634"/>
                <a:ext cx="41842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1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3045559" y="353563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3344433" y="353563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zh-CN" altLang="en-US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∧</a:t>
                </a:r>
                <a:endPara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</p:grpSp>
        <p:grpSp>
          <p:nvGrpSpPr>
            <p:cNvPr id="7" name="组合 34"/>
            <p:cNvGrpSpPr/>
            <p:nvPr/>
          </p:nvGrpSpPr>
          <p:grpSpPr>
            <a:xfrm rot="0">
              <a:off x="4617" y="6267"/>
              <a:ext cx="1600" cy="507"/>
              <a:chOff x="2714612" y="5321584"/>
              <a:chExt cx="1016169" cy="321994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2714612" y="5321584"/>
                <a:ext cx="41842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3133034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3431908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endParaRPr lang="zh-CN" altLang="en-US" smtClean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思源黑体 CN Bold" panose="020B0800000000000000" charset="-122"/>
                </a:endParaRPr>
              </a:p>
            </p:txBody>
          </p:sp>
        </p:grpSp>
        <p:grpSp>
          <p:nvGrpSpPr>
            <p:cNvPr id="15" name="组合 35"/>
            <p:cNvGrpSpPr/>
            <p:nvPr/>
          </p:nvGrpSpPr>
          <p:grpSpPr>
            <a:xfrm rot="0">
              <a:off x="10554" y="6274"/>
              <a:ext cx="1600" cy="507"/>
              <a:chOff x="2714612" y="5321584"/>
              <a:chExt cx="1016169" cy="321994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2714612" y="5321584"/>
                <a:ext cx="41842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3133034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3431908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zh-CN" altLang="en-US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∧</a:t>
                </a:r>
                <a:endParaRPr lang="zh-CN" altLang="en-US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</p:grpSp>
        <p:grpSp>
          <p:nvGrpSpPr>
            <p:cNvPr id="16" name="组合 39"/>
            <p:cNvGrpSpPr/>
            <p:nvPr/>
          </p:nvGrpSpPr>
          <p:grpSpPr>
            <a:xfrm rot="0">
              <a:off x="6979" y="6324"/>
              <a:ext cx="1600" cy="507"/>
              <a:chOff x="2714612" y="5321584"/>
              <a:chExt cx="1016169" cy="321994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2714612" y="5321584"/>
                <a:ext cx="41842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3133034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mtClean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*</a:t>
                </a:r>
                <a:endParaRPr lang="en-US" altLang="zh-CN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3431908" y="5321584"/>
                <a:ext cx="298873" cy="321994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endParaRPr lang="zh-CN" altLang="en-US" smtClean="0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  <a:cs typeface="思源黑体 CN Bold" panose="020B0800000000000000" charset="-122"/>
                </a:endParaRPr>
              </a:p>
            </p:txBody>
          </p:sp>
        </p:grpSp>
        <p:sp>
          <p:nvSpPr>
            <p:cNvPr id="19" name="任意多边形 18"/>
            <p:cNvSpPr/>
            <p:nvPr/>
          </p:nvSpPr>
          <p:spPr>
            <a:xfrm>
              <a:off x="4042" y="5218"/>
              <a:ext cx="575" cy="1291"/>
            </a:xfrm>
            <a:custGeom>
              <a:avLst/>
              <a:gdLst>
                <a:gd name="connsiteX0" fmla="*/ 65689 w 365234"/>
                <a:gd name="connsiteY0" fmla="*/ 0 h 819807"/>
                <a:gd name="connsiteX1" fmla="*/ 49924 w 365234"/>
                <a:gd name="connsiteY1" fmla="*/ 630621 h 819807"/>
                <a:gd name="connsiteX2" fmla="*/ 365234 w 365234"/>
                <a:gd name="connsiteY2" fmla="*/ 819807 h 819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5234" h="819807">
                  <a:moveTo>
                    <a:pt x="65689" y="0"/>
                  </a:moveTo>
                  <a:cubicBezTo>
                    <a:pt x="32844" y="246993"/>
                    <a:pt x="0" y="493987"/>
                    <a:pt x="49924" y="630621"/>
                  </a:cubicBezTo>
                  <a:cubicBezTo>
                    <a:pt x="99848" y="767256"/>
                    <a:pt x="232541" y="793531"/>
                    <a:pt x="365234" y="819807"/>
                  </a:cubicBezTo>
                </a:path>
              </a:pathLst>
            </a:cu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665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思源黑体 CN Bold" panose="020B0800000000000000" charset="-122"/>
              </a:endParaRPr>
            </a:p>
          </p:txBody>
        </p:sp>
        <p:cxnSp>
          <p:nvCxnSpPr>
            <p:cNvPr id="20" name="直接箭头连接符 19"/>
            <p:cNvCxnSpPr/>
            <p:nvPr/>
          </p:nvCxnSpPr>
          <p:spPr>
            <a:xfrm>
              <a:off x="5983" y="6564"/>
              <a:ext cx="964" cy="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/>
            <p:cNvCxnSpPr/>
            <p:nvPr/>
          </p:nvCxnSpPr>
          <p:spPr>
            <a:xfrm>
              <a:off x="8442" y="6571"/>
              <a:ext cx="624" cy="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2194527" y="4548935"/>
            <a:ext cx="7524803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求广义表深度的递归模型</a:t>
            </a:r>
            <a:r>
              <a:rPr kumimoji="1"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</a:t>
            </a:r>
            <a:r>
              <a:rPr kumimoji="1"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()</a:t>
            </a: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如下：</a:t>
            </a:r>
            <a:endParaRPr kumimoji="1"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17" name="TextBox 9"/>
          <p:cNvSpPr txBox="1"/>
          <p:nvPr/>
        </p:nvSpPr>
        <p:spPr>
          <a:xfrm>
            <a:off x="1487559" y="821884"/>
            <a:ext cx="3810027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kumimoji="1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（2）求广义表的深度</a:t>
            </a:r>
            <a:endParaRPr kumimoji="1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2" name="TextBox 3"/>
          <p:cNvSpPr txBox="1"/>
          <p:nvPr/>
        </p:nvSpPr>
        <p:spPr>
          <a:xfrm>
            <a:off x="1148715" y="117475"/>
            <a:ext cx="3729355" cy="583565"/>
          </a:xfrm>
          <a:prstGeom prst="rect">
            <a:avLst/>
          </a:prstGeom>
          <a:solidFill>
            <a:srgbClr val="F19903"/>
          </a:solidFill>
          <a:ln>
            <a:solidFill>
              <a:schemeClr val="bg1"/>
            </a:solidFill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p>
            <a:pPr algn="l"/>
            <a:r>
              <a: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6.3   广义表</a:t>
            </a:r>
            <a:endParaRPr sz="3200" b="0">
              <a:ln w="11430">
                <a:solidFill>
                  <a:schemeClr val="bg1"/>
                </a:solidFill>
              </a:ln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3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5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9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  <p:sp>
        <p:nvSpPr>
          <p:cNvPr id="2" name="TextBox 2"/>
          <p:cNvSpPr txBox="1"/>
          <p:nvPr/>
        </p:nvSpPr>
        <p:spPr>
          <a:xfrm>
            <a:off x="1199515" y="1412875"/>
            <a:ext cx="9471025" cy="49949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int 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GLDepth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(GLNode *g)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求广义表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的深度</a:t>
            </a:r>
            <a:endParaRPr lang="zh-CN" altLang="en-US" sz="1800" smtClean="0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{  GLNode *g1;  int maxd=0，dep;</a:t>
            </a:r>
            <a:endParaRPr 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if (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g-&gt;tag==0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 return 0;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//为原子时返回0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g1=g-&gt;val.sublist;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//g1指向第一个元素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if (g1==NULL) return 1;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//为空表时返回1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while (g1!=NULL)	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//遍历表中的每一个元素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{  if (g1-&gt;tag==1)	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//元素为子表的情况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{  dep=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GLDepth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(g1);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递归调用求出子表的深度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if (dep&gt;maxd)	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//maxd为同层子表深度的最大值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maxd=dep;</a:t>
            </a:r>
            <a:endParaRPr lang="zh-CN" altLang="en-US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}</a:t>
            </a:r>
            <a:endParaRPr lang="zh-CN" altLang="en-US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g1=g1-&gt;link;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//使g1指向下一个元素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}</a:t>
            </a:r>
            <a:endParaRPr lang="zh-CN" altLang="en-US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return(maxd+1);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//返回表的深度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43872" y="1807210"/>
            <a:ext cx="4837007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输出广义表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的过程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为：</a:t>
            </a:r>
            <a:endParaRPr lang="zh-CN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58653" y="2434997"/>
            <a:ext cx="9906069" cy="393827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l">
              <a:lnSpc>
                <a:spcPts val="2800"/>
              </a:lnSpc>
              <a:spcBef>
                <a:spcPts val="1200"/>
              </a:spcBef>
              <a:buBlip>
                <a:blip r:embed="rId1"/>
              </a:buBlip>
            </a:pP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若</a:t>
            </a:r>
            <a:r>
              <a:rPr lang="en-US" altLang="zh-CN" sz="2665" i="1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不为</a:t>
            </a:r>
            <a:r>
              <a:rPr lang="en-US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NULL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，先输出</a:t>
            </a:r>
            <a:r>
              <a:rPr lang="en-US" altLang="zh-CN" sz="2665" i="1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</a:t>
            </a:r>
            <a:r>
              <a:rPr lang="zh-CN" altLang="en-US" sz="2665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孩子</a:t>
            </a:r>
            <a:r>
              <a:rPr lang="zh-CN" altLang="zh-CN" sz="2665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元素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，当有兄弟时再输出</a:t>
            </a:r>
            <a:r>
              <a:rPr lang="zh-CN" altLang="zh-CN" sz="2665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兄弟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。</a:t>
            </a:r>
            <a:endParaRPr lang="en-US" altLang="zh-CN" sz="2665" smtClean="0"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marL="342900" indent="-342900" algn="l">
              <a:lnSpc>
                <a:spcPts val="2800"/>
              </a:lnSpc>
              <a:spcBef>
                <a:spcPts val="1200"/>
              </a:spcBef>
              <a:buBlip>
                <a:blip r:embed="rId1"/>
              </a:buBlip>
            </a:pP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输出</a:t>
            </a:r>
            <a:r>
              <a:rPr lang="en-US" altLang="zh-CN" sz="2665" i="1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</a:t>
            </a:r>
            <a:r>
              <a:rPr lang="zh-CN" altLang="en-US" sz="2665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孩子</a:t>
            </a:r>
            <a:r>
              <a:rPr lang="zh-CN" altLang="zh-CN" sz="2665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元素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的过程是</a:t>
            </a:r>
            <a:r>
              <a:rPr lang="zh-CN" altLang="en-US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：</a:t>
            </a:r>
            <a:endParaRPr lang="en-US" altLang="zh-CN" sz="2665" smtClean="0"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marL="800100" lvl="1" indent="-342900" algn="l">
              <a:lnSpc>
                <a:spcPts val="2800"/>
              </a:lnSpc>
              <a:spcBef>
                <a:spcPts val="600"/>
              </a:spcBef>
              <a:buBlip>
                <a:blip r:embed="rId2"/>
              </a:buBlip>
            </a:pP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如果该元素为原子，则直接输出原子值</a:t>
            </a:r>
            <a:r>
              <a:rPr lang="zh-CN" altLang="en-US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；</a:t>
            </a:r>
            <a:endParaRPr lang="en-US" altLang="zh-CN" sz="2665" smtClean="0"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marL="800100" lvl="1" indent="-342900" algn="l">
              <a:lnSpc>
                <a:spcPts val="2800"/>
              </a:lnSpc>
              <a:spcBef>
                <a:spcPts val="600"/>
              </a:spcBef>
              <a:buBlip>
                <a:blip r:embed="rId2"/>
              </a:buBlip>
            </a:pP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若为子表，输出‘</a:t>
            </a:r>
            <a:r>
              <a:rPr lang="en-US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’</a:t>
            </a:r>
            <a:r>
              <a:rPr lang="zh-CN" altLang="en-US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；</a:t>
            </a:r>
            <a:endParaRPr lang="en-US" altLang="zh-CN" sz="2665" smtClean="0"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marL="800100" lvl="1" indent="-342900" algn="l">
              <a:lnSpc>
                <a:spcPts val="2800"/>
              </a:lnSpc>
              <a:spcBef>
                <a:spcPts val="600"/>
              </a:spcBef>
              <a:buBlip>
                <a:blip r:embed="rId2"/>
              </a:buBlip>
            </a:pP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如果为空表则输出‘</a:t>
            </a:r>
            <a:r>
              <a:rPr lang="en-US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#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’</a:t>
            </a:r>
            <a:r>
              <a:rPr lang="zh-CN" altLang="en-US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；</a:t>
            </a:r>
            <a:endParaRPr lang="en-US" altLang="zh-CN" sz="2665" smtClean="0"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marL="800100" lvl="1" indent="-342900" algn="l">
              <a:lnSpc>
                <a:spcPts val="2800"/>
              </a:lnSpc>
              <a:spcBef>
                <a:spcPts val="600"/>
              </a:spcBef>
              <a:buBlip>
                <a:blip r:embed="rId2"/>
              </a:buBlip>
            </a:pP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如果为非空子表则递归调用</a:t>
            </a:r>
            <a:r>
              <a:rPr lang="en-US" altLang="zh-CN" sz="2665" i="1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</a:t>
            </a:r>
            <a:r>
              <a: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-&gt;val.sublist)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以输出子表，再输出‘</a:t>
            </a:r>
            <a:r>
              <a:rPr lang="en-US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’。</a:t>
            </a:r>
            <a:endParaRPr lang="en-US" altLang="zh-CN" sz="2665" smtClean="0"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marL="342900" indent="-342900" algn="l">
              <a:lnSpc>
                <a:spcPts val="2800"/>
              </a:lnSpc>
              <a:spcBef>
                <a:spcPts val="1200"/>
              </a:spcBef>
              <a:buBlip>
                <a:blip r:embed="rId1"/>
              </a:buBlip>
            </a:pP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输出</a:t>
            </a:r>
            <a:r>
              <a:rPr lang="en-US" altLang="zh-CN" sz="2665" i="1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</a:t>
            </a:r>
            <a:r>
              <a:rPr lang="zh-CN" altLang="zh-CN" sz="2665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兄弟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的过程是：输出‘，’，递归调用</a:t>
            </a:r>
            <a:r>
              <a:rPr lang="en-US" altLang="zh-CN" sz="2665" i="1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f</a:t>
            </a:r>
            <a:r>
              <a: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-&gt;link)</a:t>
            </a:r>
            <a:r>
              <a:rPr lang="zh-CN" altLang="zh-CN" sz="2665" smtClean="0"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以输出兄弟。</a:t>
            </a:r>
            <a:endParaRPr lang="zh-CN" altLang="en-US" sz="2665" smtClean="0"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17" name="TextBox 9"/>
          <p:cNvSpPr txBox="1"/>
          <p:nvPr/>
        </p:nvSpPr>
        <p:spPr>
          <a:xfrm>
            <a:off x="1128784" y="1395924"/>
            <a:ext cx="3810027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kumimoji="1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（3）输出广义表</a:t>
            </a:r>
            <a:endParaRPr kumimoji="1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3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9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148715" y="117475"/>
            <a:ext cx="7649845" cy="583565"/>
            <a:chOff x="1809" y="185"/>
            <a:chExt cx="12047" cy="919"/>
          </a:xfrm>
        </p:grpSpPr>
        <p:sp>
          <p:nvSpPr>
            <p:cNvPr id="22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23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7787" y="297"/>
              <a:ext cx="6069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lang="en-US"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——</a:t>
              </a: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输出广义表g的算法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  <p:sp>
        <p:nvSpPr>
          <p:cNvPr id="25" name="TextBox 2"/>
          <p:cNvSpPr txBox="1"/>
          <p:nvPr/>
        </p:nvSpPr>
        <p:spPr>
          <a:xfrm>
            <a:off x="1919891" y="877550"/>
            <a:ext cx="6143668" cy="589089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180000" tIns="144000" bIns="144000" rtlCol="0">
            <a:spAutoFit/>
          </a:bodyPr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void</a:t>
            </a: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altLang="zh-CN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DispGL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(GLNode *g)</a:t>
            </a:r>
            <a:endParaRPr lang="zh-CN" altLang="zh-CN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{  if (g!=NULL)	</a:t>
            </a: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altLang="zh-CN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zh-CN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不为空</a:t>
            </a:r>
            <a:endParaRPr lang="zh-CN" altLang="zh-CN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{</a:t>
            </a:r>
            <a:endParaRPr lang="en-US" altLang="zh-CN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if (g-&gt;tag==0)</a:t>
            </a: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altLang="zh-CN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//原子时</a:t>
            </a:r>
            <a:endParaRPr lang="zh-CN" altLang="zh-CN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printf("%c", g-&gt;val.data);</a:t>
            </a:r>
            <a:endParaRPr lang="zh-CN" altLang="zh-CN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else</a:t>
            </a: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	</a:t>
            </a:r>
            <a:r>
              <a:rPr lang="en-US" altLang="zh-CN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//子表时</a:t>
            </a:r>
            <a:endParaRPr lang="zh-CN" altLang="zh-CN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{  printf("(");	</a:t>
            </a: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altLang="zh-CN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//输出'('</a:t>
            </a:r>
            <a:endParaRPr lang="zh-CN" altLang="zh-CN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if (g-&gt;val.sublist==NULL)</a:t>
            </a: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altLang="zh-CN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//空表</a:t>
            </a:r>
            <a:endParaRPr lang="zh-CN" altLang="zh-CN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  <a:buClrTx/>
              <a:buSzTx/>
              <a:buFontTx/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  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printf("#");</a:t>
            </a:r>
            <a:endParaRPr lang="en-US" altLang="zh-CN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else	</a:t>
            </a: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altLang="zh-CN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//非空表</a:t>
            </a:r>
            <a:endParaRPr lang="zh-CN" altLang="zh-CN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      </a:t>
            </a:r>
            <a:r>
              <a:rPr lang="en-US" altLang="zh-CN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DispGL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(g-&gt;val.sublist);</a:t>
            </a:r>
            <a:endParaRPr lang="en-US" altLang="zh-CN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printf(")");</a:t>
            </a: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altLang="zh-CN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//输出')'</a:t>
            </a:r>
            <a:endParaRPr lang="zh-CN" altLang="zh-CN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zh-CN" altLang="zh-CN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if (g-&gt;link!=NULL)</a:t>
            </a:r>
            <a:endParaRPr lang="zh-CN" altLang="zh-CN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{  printf(",");</a:t>
            </a:r>
            <a:endParaRPr lang="zh-CN" altLang="zh-CN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   </a:t>
            </a:r>
            <a:r>
              <a:rPr lang="en-US" altLang="zh-CN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DispGL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(g-&gt;link);</a:t>
            </a: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altLang="zh-CN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//输出兄弟</a:t>
            </a:r>
            <a:endParaRPr lang="zh-CN" altLang="zh-CN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zh-CN" altLang="zh-CN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</a:pPr>
            <a:r>
              <a:rPr lang="en-US" altLang="zh-CN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}</a:t>
            </a:r>
            <a:endParaRPr lang="zh-CN" altLang="zh-CN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300"/>
              </a:lnSpc>
              <a:buClrTx/>
              <a:buSzTx/>
              <a:buFontTx/>
            </a:pPr>
            <a:r>
              <a: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en-US" altLang="zh-CN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pSp>
        <p:nvGrpSpPr>
          <p:cNvPr id="26" name="组合 4"/>
          <p:cNvGrpSpPr/>
          <p:nvPr/>
        </p:nvGrpSpPr>
        <p:grpSpPr>
          <a:xfrm>
            <a:off x="8076913" y="2544441"/>
            <a:ext cx="2772728" cy="1927718"/>
            <a:chOff x="1857356" y="4559866"/>
            <a:chExt cx="3313748" cy="2138433"/>
          </a:xfrm>
        </p:grpSpPr>
        <p:sp>
          <p:nvSpPr>
            <p:cNvPr id="27" name="矩形 26"/>
            <p:cNvSpPr/>
            <p:nvPr/>
          </p:nvSpPr>
          <p:spPr>
            <a:xfrm>
              <a:off x="1970088" y="5072074"/>
              <a:ext cx="500066" cy="35719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 altLang="zh-CN" sz="180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1</a:t>
              </a:r>
              <a:endParaRPr lang="en-US" altLang="zh-CN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2470154" y="5072074"/>
              <a:ext cx="357190" cy="35719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 sz="1800">
                <a:solidFill>
                  <a:srgbClr val="0000FF"/>
                </a:solidFill>
                <a:latin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827344" y="5072074"/>
              <a:ext cx="357190" cy="357190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 sz="1800">
                <a:solidFill>
                  <a:srgbClr val="0000FF"/>
                </a:solidFill>
                <a:latin typeface="思源黑体 CN Bold" panose="020B0800000000000000" charset="-122"/>
                <a:cs typeface="思源黑体 CN Bold" panose="020B0800000000000000" charset="-122"/>
              </a:endParaRPr>
            </a:p>
          </p:txBody>
        </p:sp>
        <p:cxnSp>
          <p:nvCxnSpPr>
            <p:cNvPr id="30" name="直接箭头连接符 29"/>
            <p:cNvCxnSpPr/>
            <p:nvPr/>
          </p:nvCxnSpPr>
          <p:spPr>
            <a:xfrm rot="16200000" flipH="1">
              <a:off x="2071670" y="4857760"/>
              <a:ext cx="285752" cy="14287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9"/>
            <p:cNvSpPr txBox="1"/>
            <p:nvPr/>
          </p:nvSpPr>
          <p:spPr>
            <a:xfrm>
              <a:off x="1857356" y="4559866"/>
              <a:ext cx="428628" cy="408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zh-CN" sz="1800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g</a:t>
              </a:r>
              <a:endParaRPr lang="en-US" altLang="zh-CN" sz="1800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4454982" y="4886637"/>
              <a:ext cx="716122" cy="724506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>
                <a:cs typeface="思源黑体 CN Bold" panose="020B0800000000000000" charset="-122"/>
              </a:endParaRPr>
            </a:p>
          </p:txBody>
        </p:sp>
        <p:cxnSp>
          <p:nvCxnSpPr>
            <p:cNvPr id="33" name="直接箭头连接符 32"/>
            <p:cNvCxnSpPr/>
            <p:nvPr/>
          </p:nvCxnSpPr>
          <p:spPr>
            <a:xfrm flipV="1">
              <a:off x="2971812" y="5250668"/>
              <a:ext cx="1462830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12"/>
            <p:cNvSpPr txBox="1"/>
            <p:nvPr/>
          </p:nvSpPr>
          <p:spPr>
            <a:xfrm>
              <a:off x="3214064" y="4876852"/>
              <a:ext cx="1217931" cy="3740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zh-CN" sz="160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g-&gt;link</a:t>
              </a:r>
              <a:endParaRPr lang="en-US" altLang="zh-CN" sz="16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2308259" y="6007347"/>
              <a:ext cx="714787" cy="690952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>
                <a:cs typeface="思源黑体 CN Bold" panose="020B0800000000000000" charset="-122"/>
              </a:endParaRPr>
            </a:p>
          </p:txBody>
        </p:sp>
        <p:cxnSp>
          <p:nvCxnSpPr>
            <p:cNvPr id="36" name="直接箭头连接符 35"/>
            <p:cNvCxnSpPr/>
            <p:nvPr/>
          </p:nvCxnSpPr>
          <p:spPr>
            <a:xfrm rot="5400000">
              <a:off x="2329222" y="5619642"/>
              <a:ext cx="648000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15"/>
            <p:cNvSpPr txBox="1"/>
            <p:nvPr/>
          </p:nvSpPr>
          <p:spPr>
            <a:xfrm>
              <a:off x="2714613" y="5500701"/>
              <a:ext cx="2387075" cy="3740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zh-CN" sz="160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g-&gt;val.sublist</a:t>
              </a:r>
              <a:endParaRPr lang="en-US" altLang="zh-CN" sz="16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</p:grpSp>
      <p:grpSp>
        <p:nvGrpSpPr>
          <p:cNvPr id="39" name="组合 20"/>
          <p:cNvGrpSpPr/>
          <p:nvPr/>
        </p:nvGrpSpPr>
        <p:grpSpPr>
          <a:xfrm>
            <a:off x="2777147" y="2758751"/>
            <a:ext cx="5703250" cy="1928826"/>
            <a:chOff x="928662" y="2500306"/>
            <a:chExt cx="5703250" cy="1928826"/>
          </a:xfrm>
        </p:grpSpPr>
        <p:sp>
          <p:nvSpPr>
            <p:cNvPr id="40" name="矩形 39"/>
            <p:cNvSpPr/>
            <p:nvPr/>
          </p:nvSpPr>
          <p:spPr>
            <a:xfrm>
              <a:off x="928662" y="2500306"/>
              <a:ext cx="3786214" cy="1928826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思源黑体 CN Bold" panose="020B0800000000000000" charset="-122"/>
              </a:endParaRPr>
            </a:p>
          </p:txBody>
        </p:sp>
        <p:sp>
          <p:nvSpPr>
            <p:cNvPr id="41" name="任意多边形 40"/>
            <p:cNvSpPr/>
            <p:nvPr/>
          </p:nvSpPr>
          <p:spPr>
            <a:xfrm>
              <a:off x="4702629" y="3233894"/>
              <a:ext cx="1929283" cy="483996"/>
            </a:xfrm>
            <a:custGeom>
              <a:avLst/>
              <a:gdLst>
                <a:gd name="connsiteX0" fmla="*/ 0 w 1929283"/>
                <a:gd name="connsiteY0" fmla="*/ 112207 h 483996"/>
                <a:gd name="connsiteX1" fmla="*/ 1065125 w 1929283"/>
                <a:gd name="connsiteY1" fmla="*/ 61965 h 483996"/>
                <a:gd name="connsiteX2" fmla="*/ 1929283 w 1929283"/>
                <a:gd name="connsiteY2" fmla="*/ 483996 h 483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9283" h="483996">
                  <a:moveTo>
                    <a:pt x="0" y="112207"/>
                  </a:moveTo>
                  <a:cubicBezTo>
                    <a:pt x="371789" y="56103"/>
                    <a:pt x="743578" y="0"/>
                    <a:pt x="1065125" y="61965"/>
                  </a:cubicBezTo>
                  <a:cubicBezTo>
                    <a:pt x="1386672" y="123930"/>
                    <a:pt x="1657977" y="303963"/>
                    <a:pt x="1929283" y="483996"/>
                  </a:cubicBezTo>
                </a:path>
              </a:pathLst>
            </a:cu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>
                <a:cs typeface="思源黑体 CN Bold" panose="020B0800000000000000" charset="-122"/>
              </a:endParaRPr>
            </a:p>
          </p:txBody>
        </p:sp>
      </p:grpSp>
      <p:grpSp>
        <p:nvGrpSpPr>
          <p:cNvPr id="42" name="组合 21"/>
          <p:cNvGrpSpPr/>
          <p:nvPr/>
        </p:nvGrpSpPr>
        <p:grpSpPr>
          <a:xfrm>
            <a:off x="2777147" y="3473130"/>
            <a:ext cx="7980352" cy="2582919"/>
            <a:chOff x="928662" y="3214685"/>
            <a:chExt cx="7980352" cy="2582919"/>
          </a:xfrm>
        </p:grpSpPr>
        <p:sp>
          <p:nvSpPr>
            <p:cNvPr id="43" name="矩形 42"/>
            <p:cNvSpPr/>
            <p:nvPr/>
          </p:nvSpPr>
          <p:spPr>
            <a:xfrm>
              <a:off x="928662" y="4583158"/>
              <a:ext cx="2714644" cy="1214446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思源黑体 CN Bold" panose="020B0800000000000000" charset="-122"/>
              </a:endParaRPr>
            </a:p>
          </p:txBody>
        </p:sp>
        <p:sp>
          <p:nvSpPr>
            <p:cNvPr id="44" name="任意多边形 43"/>
            <p:cNvSpPr/>
            <p:nvPr/>
          </p:nvSpPr>
          <p:spPr>
            <a:xfrm>
              <a:off x="3657600" y="3214685"/>
              <a:ext cx="5251414" cy="2080795"/>
            </a:xfrm>
            <a:custGeom>
              <a:avLst/>
              <a:gdLst>
                <a:gd name="connsiteX0" fmla="*/ 0 w 5303855"/>
                <a:gd name="connsiteY0" fmla="*/ 2059912 h 2066611"/>
                <a:gd name="connsiteX1" fmla="*/ 2260879 w 5303855"/>
                <a:gd name="connsiteY1" fmla="*/ 1999622 h 2066611"/>
                <a:gd name="connsiteX2" fmla="*/ 3969099 w 5303855"/>
                <a:gd name="connsiteY2" fmla="*/ 1818752 h 2066611"/>
                <a:gd name="connsiteX3" fmla="*/ 5104563 w 5303855"/>
                <a:gd name="connsiteY3" fmla="*/ 512466 h 2066611"/>
                <a:gd name="connsiteX4" fmla="*/ 5164853 w 5303855"/>
                <a:gd name="connsiteY4" fmla="*/ 0 h 2066611"/>
                <a:gd name="connsiteX0-1" fmla="*/ 0 w 5234354"/>
                <a:gd name="connsiteY0-2" fmla="*/ 2059912 h 2059912"/>
                <a:gd name="connsiteX1-3" fmla="*/ 2260879 w 5234354"/>
                <a:gd name="connsiteY1-4" fmla="*/ 1999622 h 2059912"/>
                <a:gd name="connsiteX2-5" fmla="*/ 3969099 w 5234354"/>
                <a:gd name="connsiteY2-6" fmla="*/ 1818752 h 2059912"/>
                <a:gd name="connsiteX3-7" fmla="*/ 4914928 w 5234354"/>
                <a:gd name="connsiteY3-8" fmla="*/ 764935 h 2059912"/>
                <a:gd name="connsiteX4-9" fmla="*/ 5164853 w 5234354"/>
                <a:gd name="connsiteY4-10" fmla="*/ 0 h 2059912"/>
                <a:gd name="connsiteX0-11" fmla="*/ 0 w 5234354"/>
                <a:gd name="connsiteY0-12" fmla="*/ 2059912 h 2059912"/>
                <a:gd name="connsiteX1-13" fmla="*/ 2260879 w 5234354"/>
                <a:gd name="connsiteY1-14" fmla="*/ 1999622 h 2059912"/>
                <a:gd name="connsiteX2-15" fmla="*/ 3969099 w 5234354"/>
                <a:gd name="connsiteY2-16" fmla="*/ 1818752 h 2059912"/>
                <a:gd name="connsiteX3-17" fmla="*/ 4914928 w 5234354"/>
                <a:gd name="connsiteY3-18" fmla="*/ 764935 h 2059912"/>
                <a:gd name="connsiteX4-19" fmla="*/ 5164853 w 5234354"/>
                <a:gd name="connsiteY4-20" fmla="*/ 0 h 2059912"/>
                <a:gd name="connsiteX0-21" fmla="*/ 0 w 5179976"/>
                <a:gd name="connsiteY0-22" fmla="*/ 2080795 h 2080795"/>
                <a:gd name="connsiteX1-23" fmla="*/ 2260879 w 5179976"/>
                <a:gd name="connsiteY1-24" fmla="*/ 2020505 h 2080795"/>
                <a:gd name="connsiteX2-25" fmla="*/ 3969099 w 5179976"/>
                <a:gd name="connsiteY2-26" fmla="*/ 1839635 h 2080795"/>
                <a:gd name="connsiteX3-27" fmla="*/ 4914928 w 5179976"/>
                <a:gd name="connsiteY3-28" fmla="*/ 785818 h 2080795"/>
                <a:gd name="connsiteX4-29" fmla="*/ 5057804 w 5179976"/>
                <a:gd name="connsiteY4-30" fmla="*/ 0 h 2080795"/>
                <a:gd name="connsiteX0-31" fmla="*/ 0 w 5251414"/>
                <a:gd name="connsiteY0-32" fmla="*/ 2080795 h 2080795"/>
                <a:gd name="connsiteX1-33" fmla="*/ 2260879 w 5251414"/>
                <a:gd name="connsiteY1-34" fmla="*/ 2020505 h 2080795"/>
                <a:gd name="connsiteX2-35" fmla="*/ 3969099 w 5251414"/>
                <a:gd name="connsiteY2-36" fmla="*/ 1839635 h 2080795"/>
                <a:gd name="connsiteX3-37" fmla="*/ 4986366 w 5251414"/>
                <a:gd name="connsiteY3-38" fmla="*/ 857257 h 2080795"/>
                <a:gd name="connsiteX4-39" fmla="*/ 5057804 w 5251414"/>
                <a:gd name="connsiteY4-40" fmla="*/ 0 h 208079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251414" h="2080795">
                  <a:moveTo>
                    <a:pt x="0" y="2080795"/>
                  </a:moveTo>
                  <a:cubicBezTo>
                    <a:pt x="799681" y="2070746"/>
                    <a:pt x="1599363" y="2060698"/>
                    <a:pt x="2260879" y="2020505"/>
                  </a:cubicBezTo>
                  <a:cubicBezTo>
                    <a:pt x="2922396" y="1980312"/>
                    <a:pt x="3514851" y="2033510"/>
                    <a:pt x="3969099" y="1839635"/>
                  </a:cubicBezTo>
                  <a:cubicBezTo>
                    <a:pt x="4423347" y="1645760"/>
                    <a:pt x="4787074" y="1160382"/>
                    <a:pt x="4986366" y="857257"/>
                  </a:cubicBezTo>
                  <a:cubicBezTo>
                    <a:pt x="5251414" y="548321"/>
                    <a:pt x="5127305" y="104670"/>
                    <a:pt x="5057804" y="0"/>
                  </a:cubicBezTo>
                </a:path>
              </a:pathLst>
            </a:cu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>
                <a:cs typeface="思源黑体 CN Bold" panose="020B0800000000000000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"/>
          <p:cNvSpPr txBox="1"/>
          <p:nvPr/>
        </p:nvSpPr>
        <p:spPr>
          <a:xfrm>
            <a:off x="825500" y="2059940"/>
            <a:ext cx="10260965" cy="55308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p>
            <a:pPr algn="l">
              <a:lnSpc>
                <a:spcPts val="3600"/>
              </a:lnSpc>
            </a:pPr>
            <a:r>
              <a:rPr lang="en-US" altLang="zh-CN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【</a:t>
            </a:r>
            <a:r>
              <a:rPr lang="zh-CN" altLang="en-US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例</a:t>
            </a:r>
            <a:r>
              <a:rPr lang="en-US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6.3</a:t>
            </a:r>
            <a:r>
              <a:rPr lang="en-US" altLang="zh-CN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】</a:t>
            </a:r>
            <a:r>
              <a:rPr lang="zh-CN" alt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对于采用链式存储结构的广义表</a:t>
            </a:r>
            <a:r>
              <a:rPr lang="en-US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，设计一个算法求原子个数。</a:t>
            </a:r>
            <a:endParaRPr lang="zh-CN" altLang="en-US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14" name="TextBox 3"/>
          <p:cNvSpPr txBox="1"/>
          <p:nvPr/>
        </p:nvSpPr>
        <p:spPr>
          <a:xfrm>
            <a:off x="5863590" y="6076315"/>
            <a:ext cx="2286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原子个数为</a:t>
            </a:r>
            <a:r>
              <a:rPr lang="en-US" altLang="zh-CN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4</a:t>
            </a:r>
            <a:endParaRPr lang="en-US" altLang="zh-CN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aphicFrame>
        <p:nvGraphicFramePr>
          <p:cNvPr id="21" name="表格 20"/>
          <p:cNvGraphicFramePr>
            <a:graphicFrameLocks noGrp="1"/>
          </p:cNvGraphicFramePr>
          <p:nvPr/>
        </p:nvGraphicFramePr>
        <p:xfrm>
          <a:off x="1791307" y="3114015"/>
          <a:ext cx="1500198" cy="4286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4503"/>
                <a:gridCol w="388940"/>
                <a:gridCol w="666755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20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1</a:t>
                      </a:r>
                      <a:endParaRPr lang="en-US" altLang="zh-CN" sz="20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2000"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zh-CN" altLang="en-US" sz="2000" kern="12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∧</a:t>
                      </a:r>
                      <a:endParaRPr lang="zh-CN" altLang="en-US" sz="2000" kern="12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2" name="表格 21"/>
          <p:cNvGraphicFramePr>
            <a:graphicFrameLocks noGrp="1"/>
          </p:cNvGraphicFramePr>
          <p:nvPr/>
        </p:nvGraphicFramePr>
        <p:xfrm>
          <a:off x="2720000" y="3971271"/>
          <a:ext cx="1214447" cy="42862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59836"/>
                <a:gridCol w="497421"/>
                <a:gridCol w="357190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20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20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a</a:t>
                      </a:r>
                      <a:endParaRPr lang="en-US" altLang="zh-CN" sz="20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2000" i="0">
                        <a:solidFill>
                          <a:srgbClr val="9900FF"/>
                        </a:solidFill>
                        <a:latin typeface="思源黑体 CN Bold" panose="020B0800000000000000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3" name="表格 22"/>
          <p:cNvGraphicFramePr>
            <a:graphicFrameLocks noGrp="1"/>
          </p:cNvGraphicFramePr>
          <p:nvPr/>
        </p:nvGraphicFramePr>
        <p:xfrm>
          <a:off x="4220199" y="3971271"/>
          <a:ext cx="1500197" cy="4286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4502"/>
                <a:gridCol w="510168"/>
                <a:gridCol w="545527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20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1</a:t>
                      </a:r>
                      <a:endParaRPr lang="en-US" altLang="zh-CN" sz="20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2000"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zh-CN" altLang="en-US" sz="2000" kern="12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∧</a:t>
                      </a:r>
                      <a:endParaRPr lang="zh-CN" altLang="en-US" sz="2000" kern="12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" name="表格 23"/>
          <p:cNvGraphicFramePr>
            <a:graphicFrameLocks noGrp="1"/>
          </p:cNvGraphicFramePr>
          <p:nvPr/>
        </p:nvGraphicFramePr>
        <p:xfrm>
          <a:off x="6934846" y="4799955"/>
          <a:ext cx="1428759" cy="42862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23336"/>
                <a:gridCol w="648233"/>
                <a:gridCol w="357190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20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20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c</a:t>
                      </a:r>
                      <a:endParaRPr lang="en-US" altLang="zh-CN" sz="20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2400" i="0">
                        <a:solidFill>
                          <a:srgbClr val="9900FF"/>
                        </a:solidFill>
                        <a:latin typeface="思源黑体 CN Bold" panose="020B0800000000000000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表格 24"/>
          <p:cNvGraphicFramePr>
            <a:graphicFrameLocks noGrp="1"/>
          </p:cNvGraphicFramePr>
          <p:nvPr/>
        </p:nvGraphicFramePr>
        <p:xfrm>
          <a:off x="8649357" y="4799955"/>
          <a:ext cx="1428758" cy="42862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23335"/>
                <a:gridCol w="433920"/>
                <a:gridCol w="571503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20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20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d</a:t>
                      </a:r>
                      <a:endParaRPr lang="en-US" altLang="zh-CN" sz="20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zh-CN" altLang="en-US" sz="2000" kern="12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∧</a:t>
                      </a:r>
                      <a:endParaRPr lang="zh-CN" altLang="en-US" sz="2000" i="0" kern="120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表格 25"/>
          <p:cNvGraphicFramePr>
            <a:graphicFrameLocks noGrp="1"/>
          </p:cNvGraphicFramePr>
          <p:nvPr/>
        </p:nvGraphicFramePr>
        <p:xfrm>
          <a:off x="5148896" y="4799955"/>
          <a:ext cx="1500197" cy="42862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44503"/>
                <a:gridCol w="627066"/>
                <a:gridCol w="428628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20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20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b</a:t>
                      </a:r>
                      <a:endParaRPr lang="en-US" altLang="zh-CN" sz="20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2000" i="0">
                        <a:solidFill>
                          <a:srgbClr val="9900FF"/>
                        </a:solidFill>
                        <a:latin typeface="思源黑体 CN Bold" panose="020B0800000000000000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27" name="直接箭头连接符 26"/>
          <p:cNvCxnSpPr/>
          <p:nvPr/>
        </p:nvCxnSpPr>
        <p:spPr>
          <a:xfrm>
            <a:off x="6434779" y="5042841"/>
            <a:ext cx="500066" cy="1588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8149291" y="5042841"/>
            <a:ext cx="500066" cy="1588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>
            <a:off x="3720133" y="4217117"/>
            <a:ext cx="500066" cy="1588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任意多边形 29"/>
          <p:cNvSpPr/>
          <p:nvPr/>
        </p:nvSpPr>
        <p:spPr>
          <a:xfrm>
            <a:off x="4795980" y="4199370"/>
            <a:ext cx="365234" cy="819807"/>
          </a:xfrm>
          <a:custGeom>
            <a:avLst/>
            <a:gdLst>
              <a:gd name="connsiteX0" fmla="*/ 65689 w 365234"/>
              <a:gd name="connsiteY0" fmla="*/ 0 h 819807"/>
              <a:gd name="connsiteX1" fmla="*/ 49924 w 365234"/>
              <a:gd name="connsiteY1" fmla="*/ 630621 h 819807"/>
              <a:gd name="connsiteX2" fmla="*/ 365234 w 365234"/>
              <a:gd name="connsiteY2" fmla="*/ 819807 h 819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5234" h="819807">
                <a:moveTo>
                  <a:pt x="65689" y="0"/>
                </a:moveTo>
                <a:cubicBezTo>
                  <a:pt x="32844" y="246993"/>
                  <a:pt x="0" y="493987"/>
                  <a:pt x="49924" y="630621"/>
                </a:cubicBezTo>
                <a:cubicBezTo>
                  <a:pt x="99848" y="767256"/>
                  <a:pt x="232541" y="793531"/>
                  <a:pt x="365234" y="819807"/>
                </a:cubicBezTo>
              </a:path>
            </a:pathLst>
          </a:cu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 sz="2800">
              <a:latin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>
            <a:off x="2354767" y="3399767"/>
            <a:ext cx="365234" cy="819807"/>
          </a:xfrm>
          <a:custGeom>
            <a:avLst/>
            <a:gdLst>
              <a:gd name="connsiteX0" fmla="*/ 65689 w 365234"/>
              <a:gd name="connsiteY0" fmla="*/ 0 h 819807"/>
              <a:gd name="connsiteX1" fmla="*/ 49924 w 365234"/>
              <a:gd name="connsiteY1" fmla="*/ 630621 h 819807"/>
              <a:gd name="connsiteX2" fmla="*/ 365234 w 365234"/>
              <a:gd name="connsiteY2" fmla="*/ 819807 h 819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5234" h="819807">
                <a:moveTo>
                  <a:pt x="65689" y="0"/>
                </a:moveTo>
                <a:cubicBezTo>
                  <a:pt x="32844" y="246993"/>
                  <a:pt x="0" y="493987"/>
                  <a:pt x="49924" y="630621"/>
                </a:cubicBezTo>
                <a:cubicBezTo>
                  <a:pt x="99848" y="767256"/>
                  <a:pt x="232541" y="793531"/>
                  <a:pt x="365234" y="819807"/>
                </a:cubicBezTo>
              </a:path>
            </a:pathLst>
          </a:cu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 sz="2800">
              <a:latin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32" name="TextBox 17"/>
          <p:cNvSpPr txBox="1"/>
          <p:nvPr/>
        </p:nvSpPr>
        <p:spPr>
          <a:xfrm>
            <a:off x="1934183" y="2580912"/>
            <a:ext cx="42862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C</a:t>
            </a:r>
            <a:endParaRPr lang="en-US" altLang="zh-CN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cxnSp>
        <p:nvCxnSpPr>
          <p:cNvPr id="33" name="直接箭头连接符 32"/>
          <p:cNvCxnSpPr/>
          <p:nvPr/>
        </p:nvCxnSpPr>
        <p:spPr>
          <a:xfrm rot="16200000" flipH="1">
            <a:off x="2219935" y="2899701"/>
            <a:ext cx="285752" cy="142876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下箭头 33"/>
          <p:cNvSpPr/>
          <p:nvPr/>
        </p:nvSpPr>
        <p:spPr>
          <a:xfrm>
            <a:off x="6434777" y="5542907"/>
            <a:ext cx="285752" cy="428628"/>
          </a:xfrm>
          <a:prstGeom prst="down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800">
              <a:latin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35" name="TextBox 9"/>
          <p:cNvSpPr txBox="1"/>
          <p:nvPr/>
        </p:nvSpPr>
        <p:spPr>
          <a:xfrm>
            <a:off x="1127734" y="1457947"/>
            <a:ext cx="28575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kumimoj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输出广义表g的算法</a:t>
            </a:r>
            <a:endParaRPr kumimoji="1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40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41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0" grpId="0" bldLvl="0" animBg="1"/>
      <p:bldP spid="31" grpId="0" bldLvl="0" animBg="1"/>
      <p:bldP spid="32" grpId="0"/>
      <p:bldP spid="34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Text Box 3"/>
          <p:cNvSpPr txBox="1">
            <a:spLocks noChangeArrowheads="1"/>
          </p:cNvSpPr>
          <p:nvPr/>
        </p:nvSpPr>
        <p:spPr bwMode="auto">
          <a:xfrm>
            <a:off x="571461" y="1617969"/>
            <a:ext cx="11144328" cy="93726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lnSpc>
                <a:spcPts val="3300"/>
              </a:lnSpc>
            </a:pP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   </a:t>
            </a:r>
            <a:r>
              <a:rPr lang="zh-CN" altLang="en-US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广义表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是线性表的推广，是有限个元素的序列，其逻辑结构采用括号表示法表示如下：</a:t>
            </a:r>
            <a:endParaRPr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71725" y="2759709"/>
            <a:ext cx="5143536" cy="60198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tIns="96000" bIns="96000" rtlCol="0">
            <a:spAutoFit/>
          </a:bodyPr>
          <a:lstStyle/>
          <a:p>
            <a:r>
              <a:rPr 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GL=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（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sz="2665" baseline="-25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1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sz="2665" baseline="-25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2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…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sz="2665" i="1" baseline="-25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i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…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sz="2665" i="1" baseline="-25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n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）</a:t>
            </a:r>
            <a:endParaRPr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7213" y="3402921"/>
            <a:ext cx="10572824" cy="284797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tIns="192000" bIns="192000" rtlCol="0">
            <a:spAutoFit/>
          </a:bodyPr>
          <a:lstStyle/>
          <a:p>
            <a:pPr marL="457200" indent="-457200" algn="l">
              <a:lnSpc>
                <a:spcPct val="150000"/>
              </a:lnSpc>
              <a:buBlip>
                <a:blip r:embed="rId1"/>
              </a:buBlip>
            </a:pP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若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n</a:t>
            </a:r>
            <a:r>
              <a:rPr 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=0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时称为空表。</a:t>
            </a:r>
            <a:endParaRPr lang="en-US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marL="457200" indent="-457200" algn="l">
              <a:lnSpc>
                <a:spcPct val="150000"/>
              </a:lnSpc>
              <a:buBlip>
                <a:blip r:embed="rId1"/>
              </a:buBlip>
            </a:pP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sz="2665" i="1" baseline="-25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i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为广义表的第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i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个元素。如果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sz="2665" i="1" baseline="-25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i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属于</a:t>
            </a:r>
            <a:r>
              <a:rPr lang="zh-CN" altLang="en-US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原子类型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，称之为广义表</a:t>
            </a:r>
            <a:r>
              <a:rPr 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GL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的原子。</a:t>
            </a:r>
            <a:endParaRPr kumimoji="1" lang="en-US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marL="457200" indent="-457200" algn="l">
              <a:lnSpc>
                <a:spcPct val="150000"/>
              </a:lnSpc>
              <a:buBlip>
                <a:blip r:embed="rId1"/>
              </a:buBlip>
            </a:pP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如果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sz="2665" i="1" baseline="-25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i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又是一个广义表，称之为广义表</a:t>
            </a:r>
            <a:r>
              <a:rPr 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GL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</a:t>
            </a:r>
            <a:r>
              <a:rPr lang="zh-CN" altLang="en-US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子表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。</a:t>
            </a:r>
            <a:endParaRPr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9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10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6.3.1  广义表的定义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43635" y="3343910"/>
            <a:ext cx="9585325" cy="1323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扫描广义表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中的所有结点，可以采用前面介绍的广义表算法设计方法中的两种解法来实现。</a:t>
            </a:r>
            <a:endParaRPr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715315" y="2486637"/>
            <a:ext cx="963084" cy="776817"/>
            <a:chOff x="1774825" y="5489593"/>
            <a:chExt cx="722313" cy="582613"/>
          </a:xfrm>
        </p:grpSpPr>
        <p:sp>
          <p:nvSpPr>
            <p:cNvPr id="6" name="Text Box 13"/>
            <p:cNvSpPr>
              <a:spLocks noChangeArrowheads="1"/>
            </p:cNvSpPr>
            <p:nvPr/>
          </p:nvSpPr>
          <p:spPr bwMode="auto">
            <a:xfrm>
              <a:off x="2124075" y="5489593"/>
              <a:ext cx="373063" cy="461963"/>
            </a:xfrm>
            <a:prstGeom prst="rect">
              <a:avLst/>
            </a:prstGeom>
            <a:noFill/>
            <a:ln w="9525" cap="flat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pPr algn="ctr" eaLnBrk="0" hangingPunct="0"/>
              <a:r>
                <a:rPr lang="ru-RU" altLang="zh-CN" sz="3200" b="1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1</a:t>
              </a:r>
              <a:endParaRPr lang="ru-RU" altLang="zh-CN" sz="32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grpSp>
          <p:nvGrpSpPr>
            <p:cNvPr id="7" name="Group 8"/>
            <p:cNvGrpSpPr/>
            <p:nvPr/>
          </p:nvGrpSpPr>
          <p:grpSpPr bwMode="auto">
            <a:xfrm>
              <a:off x="1774825" y="5518173"/>
              <a:ext cx="544513" cy="554040"/>
              <a:chOff x="1019" y="1020"/>
              <a:chExt cx="399" cy="406"/>
            </a:xfrm>
          </p:grpSpPr>
          <p:pic>
            <p:nvPicPr>
              <p:cNvPr id="8" name="Picture 49" descr="阴影5"/>
              <p:cNvPicPr preferRelativeResize="0">
                <a:picLocks noChangeArrowheads="1"/>
              </p:cNvPicPr>
              <p:nvPr/>
            </p:nvPicPr>
            <p:blipFill>
              <a:blip r:embed="rId1" cstate="print"/>
              <a:srcRect/>
              <a:stretch>
                <a:fillRect/>
              </a:stretch>
            </p:blipFill>
            <p:spPr bwMode="auto">
              <a:xfrm>
                <a:off x="1039" y="1380"/>
                <a:ext cx="363" cy="46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88900" cap="sq">
                <a:solidFill>
                  <a:srgbClr val="FFFFFF"/>
                </a:solidFill>
                <a:miter lim="800000"/>
                <a:headEnd/>
                <a:tailEnd/>
              </a:ln>
              <a:effectLst>
                <a:outerShdw blurRad="55000" dist="18000" dir="5400000" algn="tl" rotWithShape="0">
                  <a:srgbClr val="000000">
                    <a:alpha val="40000"/>
                  </a:srgbClr>
                </a:outerShdw>
              </a:effectLst>
              <a:scene3d>
                <a:camera prst="orthographicFront"/>
                <a:lightRig rig="twoPt" dir="t">
                  <a:rot lat="0" lon="0" rev="7200000"/>
                </a:lightRig>
              </a:scene3d>
              <a:sp3d>
                <a:bevelT w="25400" h="19050"/>
                <a:contourClr>
                  <a:srgbClr val="FFFFFF"/>
                </a:contourClr>
              </a:sp3d>
            </p:spPr>
          </p:pic>
          <p:sp>
            <p:nvSpPr>
              <p:cNvPr id="9" name="AutoShape 8"/>
              <p:cNvSpPr>
                <a:spLocks noChangeArrowheads="1"/>
              </p:cNvSpPr>
              <p:nvPr/>
            </p:nvSpPr>
            <p:spPr bwMode="auto">
              <a:xfrm>
                <a:off x="1019" y="1020"/>
                <a:ext cx="399" cy="370"/>
              </a:xfrm>
              <a:prstGeom prst="roundRect">
                <a:avLst>
                  <a:gd name="adj" fmla="val 8380"/>
                </a:avLst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marL="342900" indent="-342900" algn="ctr">
                  <a:buFont typeface="思源黑体 CN Bold" panose="020B0800000000000000" charset="-122"/>
                  <a:buNone/>
                </a:pPr>
                <a:r>
                  <a:rPr lang="zh-CN" altLang="en-US" sz="2935" b="1" smtClean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charset="-122"/>
                  </a:rPr>
                  <a:t>解</a:t>
                </a:r>
                <a:endParaRPr lang="zh-CN" altLang="en-US" sz="2935" b="1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endParaRPr>
              </a:p>
            </p:txBody>
          </p:sp>
        </p:grpSp>
      </p:grpSp>
      <p:sp>
        <p:nvSpPr>
          <p:cNvPr id="35" name="TextBox 9"/>
          <p:cNvSpPr txBox="1"/>
          <p:nvPr/>
        </p:nvSpPr>
        <p:spPr>
          <a:xfrm>
            <a:off x="1127734" y="1457947"/>
            <a:ext cx="28575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kumimoj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输出广义表g的算法</a:t>
            </a:r>
            <a:endParaRPr kumimoji="1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40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41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  <p:pic>
        <p:nvPicPr>
          <p:cNvPr id="4" name="图片 3" descr="exclamation-mark-5848806_19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900" y="3933190"/>
            <a:ext cx="2728595" cy="2728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9"/>
          <p:cNvSpPr txBox="1"/>
          <p:nvPr/>
        </p:nvSpPr>
        <p:spPr>
          <a:xfrm>
            <a:off x="1127734" y="1457947"/>
            <a:ext cx="28575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kumimoj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输出广义表g的算法</a:t>
            </a:r>
            <a:endParaRPr kumimoji="1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40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41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  <p:sp>
        <p:nvSpPr>
          <p:cNvPr id="4" name="TextBox 2"/>
          <p:cNvSpPr txBox="1"/>
          <p:nvPr/>
        </p:nvSpPr>
        <p:spPr>
          <a:xfrm>
            <a:off x="1415415" y="1988820"/>
            <a:ext cx="10219690" cy="460883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16000" tIns="144000" bIns="108000" rtlCol="0">
            <a:spAutoFit/>
          </a:bodyPr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采用解法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1</a:t>
            </a:r>
            <a:r>
              <a:rPr lang="zh-CN" alt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的方法</a:t>
            </a:r>
            <a:endParaRPr lang="zh-CN" alt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int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Count1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(GLNode *g)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求广义表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</a:t>
            </a:r>
            <a:r>
              <a:rPr lang="zh-CN" alt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的原子个数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  <a:buClrTx/>
              <a:buSzTx/>
              <a:buFontTx/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{  int n=0;</a:t>
            </a:r>
            <a:endParaRPr 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  <a:buClrTx/>
              <a:buSzTx/>
              <a:buFontTx/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GLNode *g1=g-&gt;val.sublist;</a:t>
            </a:r>
            <a:endParaRPr 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while (g1!=NULL)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//对每个元素进行循环处理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{  if (g1-&gt;tag==0)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//为原子时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n++;	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//原子个数增1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else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//为子表时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n+=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Count1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(g1);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//累加元素的原子个数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g1=g1-&gt;link;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//累加兄弟的原子个数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zh-CN" altLang="en-US" sz="1800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return n;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//返回总原子个数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500"/>
              </a:lnSpc>
              <a:buClrTx/>
              <a:buSzTx/>
              <a:buFontTx/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9"/>
          <p:cNvSpPr txBox="1"/>
          <p:nvPr/>
        </p:nvSpPr>
        <p:spPr>
          <a:xfrm>
            <a:off x="1127734" y="1457947"/>
            <a:ext cx="28575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kumimoj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输出广义表g的算法</a:t>
            </a:r>
            <a:endParaRPr kumimoji="1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40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41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  <p:sp>
        <p:nvSpPr>
          <p:cNvPr id="4" name="TextBox 2"/>
          <p:cNvSpPr txBox="1"/>
          <p:nvPr/>
        </p:nvSpPr>
        <p:spPr>
          <a:xfrm>
            <a:off x="1273810" y="1988820"/>
            <a:ext cx="10209530" cy="466280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52000" tIns="180000" bIns="180000" rtlCol="0">
            <a:spAutoFit/>
          </a:bodyPr>
          <a:p>
            <a:pPr algn="l">
              <a:lnSpc>
                <a:spcPts val="26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采用解法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2</a:t>
            </a:r>
            <a:r>
              <a:rPr lang="zh-CN" alt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的方法</a:t>
            </a:r>
            <a:endParaRPr lang="zh-CN" alt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6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int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Count2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(GLNode *g)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//求广义表g的原子个数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600"/>
              </a:lnSpc>
              <a:buClrTx/>
              <a:buSzTx/>
              <a:buFontTx/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{  int n=0;</a:t>
            </a:r>
            <a:endParaRPr 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if (g!=NULL)	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//对每个元素进行循环处理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6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{  if (g-&gt;tag==0)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//为原子时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6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n++;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//原子个数增1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6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else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//为子表时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6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n+=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Count2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(g-&gt;val.sublist);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//累加元素的原子个数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200000"/>
              </a:lnSpc>
            </a:pP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n+=</a:t>
            </a:r>
            <a:r>
              <a:rPr lang="en-US" sz="18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Count2</a:t>
            </a: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(g-&gt;link);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//累加兄弟的原子个数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600"/>
              </a:lnSpc>
              <a:buClrTx/>
              <a:buSzTx/>
              <a:buFontTx/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}</a:t>
            </a:r>
            <a:endParaRPr 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600"/>
              </a:lnSpc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return n;</a:t>
            </a:r>
            <a:r>
              <a:rPr lang="en-US" sz="1800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	</a:t>
            </a:r>
            <a:r>
              <a:rPr lang="en-US" sz="1800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//返回总原子个数</a:t>
            </a:r>
            <a:endParaRPr lang="zh-CN" altLang="en-US" sz="1800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ts val="2600"/>
              </a:lnSpc>
              <a:buClrTx/>
              <a:buSzTx/>
              <a:buFontTx/>
            </a:pPr>
            <a:r>
              <a:rPr lang="en-US" sz="18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endParaRPr lang="en-US" sz="18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图示&#10;&#10;描述已自动生成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200" y="908685"/>
            <a:ext cx="9245600" cy="52006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本课件版权归清华大学出版社所有，仅提供教师教学使用，其他用途一律视为侵权</a:t>
            </a:r>
            <a:endParaRPr lang="zh-CN" altLang="en-US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96397" y="1436132"/>
            <a:ext cx="10477573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zh-CN" altLang="en-US" sz="2665" b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广义表重要概念：</a:t>
            </a:r>
            <a:endParaRPr kumimoji="1" lang="zh-CN" altLang="en-US" sz="2665" b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95974" y="2126172"/>
            <a:ext cx="10477573" cy="346456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tIns="192000" bIns="192000" rtlCol="0">
            <a:spAutoFit/>
          </a:bodyPr>
          <a:lstStyle/>
          <a:p>
            <a:pPr marL="457200" indent="-457200" algn="l">
              <a:lnSpc>
                <a:spcPct val="150000"/>
              </a:lnSpc>
              <a:buBlip>
                <a:blip r:embed="rId1"/>
              </a:buBlip>
            </a:pP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广义表的</a:t>
            </a:r>
            <a:r>
              <a:rPr lang="zh-CN" altLang="en-US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长度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定义为最外层包含元素个数</a:t>
            </a: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。</a:t>
            </a:r>
            <a:endParaRPr kumimoji="1" lang="en-US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marL="457200" indent="-457200" algn="l">
              <a:lnSpc>
                <a:spcPct val="150000"/>
              </a:lnSpc>
              <a:buBlip>
                <a:blip r:embed="rId1"/>
              </a:buBlip>
            </a:pP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广义表的</a:t>
            </a:r>
            <a:r>
              <a:rPr lang="zh-CN" altLang="en-US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深度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定义为所含括弧的重数。其中，原子的深度为</a:t>
            </a:r>
            <a:r>
              <a:rPr 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0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，空表的深度为</a:t>
            </a:r>
            <a:r>
              <a:rPr 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1 </a:t>
            </a:r>
            <a:r>
              <a:rPr kumimoji="1"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。</a:t>
            </a:r>
            <a:endParaRPr kumimoji="1" lang="en-US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marL="457200" indent="-457200" algn="l">
              <a:lnSpc>
                <a:spcPct val="150000"/>
              </a:lnSpc>
              <a:buBlip>
                <a:blip r:embed="rId1"/>
              </a:buBlip>
            </a:pP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广义表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GL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</a:t>
            </a:r>
            <a:r>
              <a:rPr lang="zh-CN" altLang="en-US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表头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为第一个元素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sz="2665" baseline="-25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1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，其余部分</a:t>
            </a:r>
            <a:r>
              <a:rPr 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sz="2665" baseline="-25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2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…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sz="2665" i="1" baseline="-25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n</a:t>
            </a:r>
            <a:r>
              <a:rPr 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为</a:t>
            </a:r>
            <a:r>
              <a:rPr 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GL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的</a:t>
            </a:r>
            <a:r>
              <a:rPr lang="zh-CN" altLang="en-US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表尾</a:t>
            </a:r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。一个广义表的表尾始终是一个广义表。空表无表头表尾。</a:t>
            </a:r>
            <a:endParaRPr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9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10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6.3.1  广义表的定义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04861" y="1448835"/>
            <a:ext cx="7429552" cy="3172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=()</a:t>
            </a:r>
            <a:endParaRPr lang="zh-CN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=(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e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</a:t>
            </a:r>
            <a:endParaRPr lang="zh-CN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=(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d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))</a:t>
            </a:r>
            <a:endParaRPr lang="zh-CN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D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=(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)=(()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e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d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)))</a:t>
            </a:r>
            <a:endParaRPr lang="zh-CN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E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=((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)))</a:t>
            </a:r>
            <a:endParaRPr lang="en-US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pSp>
        <p:nvGrpSpPr>
          <p:cNvPr id="2" name="组合 16"/>
          <p:cNvGrpSpPr/>
          <p:nvPr/>
        </p:nvGrpSpPr>
        <p:grpSpPr>
          <a:xfrm>
            <a:off x="2146267" y="1626636"/>
            <a:ext cx="3524275" cy="501650"/>
            <a:chOff x="1071538" y="1090596"/>
            <a:chExt cx="2643206" cy="376237"/>
          </a:xfrm>
        </p:grpSpPr>
        <p:sp>
          <p:nvSpPr>
            <p:cNvPr id="4" name="TextBox 3"/>
            <p:cNvSpPr txBox="1"/>
            <p:nvPr/>
          </p:nvSpPr>
          <p:spPr>
            <a:xfrm>
              <a:off x="1500166" y="1090596"/>
              <a:ext cx="2214578" cy="376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空表，其长度为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0</a:t>
              </a:r>
              <a:endPara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cxnSp>
          <p:nvCxnSpPr>
            <p:cNvPr id="6" name="直接箭头连接符 5"/>
            <p:cNvCxnSpPr/>
            <p:nvPr/>
          </p:nvCxnSpPr>
          <p:spPr>
            <a:xfrm>
              <a:off x="1071538" y="1285860"/>
              <a:ext cx="428628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17"/>
          <p:cNvGrpSpPr/>
          <p:nvPr/>
        </p:nvGrpSpPr>
        <p:grpSpPr>
          <a:xfrm>
            <a:off x="2432019" y="2172740"/>
            <a:ext cx="6572296" cy="501650"/>
            <a:chOff x="1285852" y="1500174"/>
            <a:chExt cx="4929222" cy="376237"/>
          </a:xfrm>
        </p:grpSpPr>
        <p:sp>
          <p:nvSpPr>
            <p:cNvPr id="7" name="TextBox 6"/>
            <p:cNvSpPr txBox="1"/>
            <p:nvPr/>
          </p:nvSpPr>
          <p:spPr>
            <a:xfrm>
              <a:off x="1714480" y="1500174"/>
              <a:ext cx="4500594" cy="376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只含有单个原子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e</a:t>
              </a:r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的表，其长度为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1</a:t>
              </a:r>
              <a:endPara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cxnSp>
          <p:nvCxnSpPr>
            <p:cNvPr id="8" name="直接箭头连接符 7"/>
            <p:cNvCxnSpPr/>
            <p:nvPr/>
          </p:nvCxnSpPr>
          <p:spPr>
            <a:xfrm>
              <a:off x="1285852" y="1695438"/>
              <a:ext cx="428628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8"/>
          <p:cNvGrpSpPr/>
          <p:nvPr/>
        </p:nvGrpSpPr>
        <p:grpSpPr>
          <a:xfrm>
            <a:off x="4146531" y="2804255"/>
            <a:ext cx="8191557" cy="501650"/>
            <a:chOff x="2571736" y="1926185"/>
            <a:chExt cx="6143668" cy="376237"/>
          </a:xfrm>
        </p:grpSpPr>
        <p:sp>
          <p:nvSpPr>
            <p:cNvPr id="9" name="TextBox 8"/>
            <p:cNvSpPr txBox="1"/>
            <p:nvPr/>
          </p:nvSpPr>
          <p:spPr>
            <a:xfrm>
              <a:off x="2928926" y="1926185"/>
              <a:ext cx="5786478" cy="376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有两个元素，一个原子，一个子表，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C</a:t>
              </a:r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的长度为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2</a:t>
              </a:r>
              <a:endPara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cxnSp>
          <p:nvCxnSpPr>
            <p:cNvPr id="10" name="直接箭头连接符 9"/>
            <p:cNvCxnSpPr/>
            <p:nvPr/>
          </p:nvCxnSpPr>
          <p:spPr>
            <a:xfrm>
              <a:off x="2571736" y="2121449"/>
              <a:ext cx="428628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9"/>
          <p:cNvGrpSpPr/>
          <p:nvPr/>
        </p:nvGrpSpPr>
        <p:grpSpPr>
          <a:xfrm>
            <a:off x="3575027" y="3793060"/>
            <a:ext cx="8572560" cy="1167346"/>
            <a:chOff x="2143108" y="2715414"/>
            <a:chExt cx="6429420" cy="875509"/>
          </a:xfrm>
        </p:grpSpPr>
        <p:sp>
          <p:nvSpPr>
            <p:cNvPr id="11" name="TextBox 10"/>
            <p:cNvSpPr txBox="1"/>
            <p:nvPr/>
          </p:nvSpPr>
          <p:spPr>
            <a:xfrm>
              <a:off x="2143108" y="3214686"/>
              <a:ext cx="6429420" cy="376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有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3</a:t>
              </a:r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个元素，每个元素又都是一个子表，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D</a:t>
              </a:r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的长度为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3</a:t>
              </a:r>
              <a:endPara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cxnSp>
          <p:nvCxnSpPr>
            <p:cNvPr id="14" name="直接箭头连接符 13"/>
            <p:cNvCxnSpPr/>
            <p:nvPr/>
          </p:nvCxnSpPr>
          <p:spPr>
            <a:xfrm rot="5400000" flipH="1" flipV="1">
              <a:off x="4107653" y="2964653"/>
              <a:ext cx="500066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20"/>
          <p:cNvGrpSpPr/>
          <p:nvPr/>
        </p:nvGrpSpPr>
        <p:grpSpPr>
          <a:xfrm>
            <a:off x="1003259" y="4593090"/>
            <a:ext cx="8191557" cy="881594"/>
            <a:chOff x="2428860" y="3715546"/>
            <a:chExt cx="6143668" cy="661195"/>
          </a:xfrm>
        </p:grpSpPr>
        <p:sp>
          <p:nvSpPr>
            <p:cNvPr id="12" name="TextBox 11"/>
            <p:cNvSpPr txBox="1"/>
            <p:nvPr/>
          </p:nvSpPr>
          <p:spPr>
            <a:xfrm>
              <a:off x="2428860" y="4000504"/>
              <a:ext cx="6143668" cy="376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只含有一个元素，该元素是一个子表，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E</a:t>
              </a:r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的长度为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1</a:t>
              </a:r>
              <a:endPara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cxnSp>
          <p:nvCxnSpPr>
            <p:cNvPr id="16" name="直接箭头连接符 15"/>
            <p:cNvCxnSpPr/>
            <p:nvPr/>
          </p:nvCxnSpPr>
          <p:spPr>
            <a:xfrm rot="5400000" flipH="1" flipV="1">
              <a:off x="3571868" y="3857628"/>
              <a:ext cx="285752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iconfont-1043-216814"/>
          <p:cNvSpPr/>
          <p:nvPr/>
        </p:nvSpPr>
        <p:spPr>
          <a:xfrm flipH="1">
            <a:off x="4363720" y="5434330"/>
            <a:ext cx="2992755" cy="1592580"/>
          </a:xfrm>
          <a:custGeom>
            <a:avLst/>
            <a:gdLst>
              <a:gd name="T0" fmla="*/ 16398 w 16398"/>
              <a:gd name="T1" fmla="*/ 9461 h 12800"/>
              <a:gd name="T2" fmla="*/ 13167 w 16398"/>
              <a:gd name="T3" fmla="*/ 9207 h 12800"/>
              <a:gd name="T4" fmla="*/ 11613 w 16398"/>
              <a:gd name="T5" fmla="*/ 10161 h 12800"/>
              <a:gd name="T6" fmla="*/ 16398 w 16398"/>
              <a:gd name="T7" fmla="*/ 7286 h 12800"/>
              <a:gd name="T8" fmla="*/ 11613 w 16398"/>
              <a:gd name="T9" fmla="*/ 7767 h 12800"/>
              <a:gd name="T10" fmla="*/ 13167 w 16398"/>
              <a:gd name="T11" fmla="*/ 7528 h 12800"/>
              <a:gd name="T12" fmla="*/ 16373 w 16398"/>
              <a:gd name="T13" fmla="*/ 5836 h 12800"/>
              <a:gd name="T14" fmla="*/ 11613 w 16398"/>
              <a:gd name="T15" fmla="*/ 7430 h 12800"/>
              <a:gd name="T16" fmla="*/ 16398 w 16398"/>
              <a:gd name="T17" fmla="*/ 5413 h 12800"/>
              <a:gd name="T18" fmla="*/ 13167 w 16398"/>
              <a:gd name="T19" fmla="*/ 5341 h 12800"/>
              <a:gd name="T20" fmla="*/ 13167 w 16398"/>
              <a:gd name="T21" fmla="*/ 6211 h 12800"/>
              <a:gd name="T22" fmla="*/ 9936 w 16398"/>
              <a:gd name="T23" fmla="*/ 3407 h 12800"/>
              <a:gd name="T24" fmla="*/ 11613 w 16398"/>
              <a:gd name="T25" fmla="*/ 4894 h 12800"/>
              <a:gd name="T26" fmla="*/ 16398 w 16398"/>
              <a:gd name="T27" fmla="*/ 4205 h 12800"/>
              <a:gd name="T28" fmla="*/ 13167 w 16398"/>
              <a:gd name="T29" fmla="*/ 4072 h 12800"/>
              <a:gd name="T30" fmla="*/ 9936 w 16398"/>
              <a:gd name="T31" fmla="*/ 2151 h 12800"/>
              <a:gd name="T32" fmla="*/ 16398 w 16398"/>
              <a:gd name="T33" fmla="*/ 2948 h 12800"/>
              <a:gd name="T34" fmla="*/ 13167 w 16398"/>
              <a:gd name="T35" fmla="*/ 2731 h 12800"/>
              <a:gd name="T36" fmla="*/ 9936 w 16398"/>
              <a:gd name="T37" fmla="*/ 1595 h 12800"/>
              <a:gd name="T38" fmla="*/ 16398 w 16398"/>
              <a:gd name="T39" fmla="*/ 797 h 12800"/>
              <a:gd name="T40" fmla="*/ 7981 w 16398"/>
              <a:gd name="T41" fmla="*/ 11807 h 12800"/>
              <a:gd name="T42" fmla="*/ 11171 w 16398"/>
              <a:gd name="T43" fmla="*/ 10085 h 12800"/>
              <a:gd name="T44" fmla="*/ 6862 w 16398"/>
              <a:gd name="T45" fmla="*/ 10970 h 12800"/>
              <a:gd name="T46" fmla="*/ 6862 w 16398"/>
              <a:gd name="T47" fmla="*/ 10363 h 12800"/>
              <a:gd name="T48" fmla="*/ 11212 w 16398"/>
              <a:gd name="T49" fmla="*/ 9632 h 12800"/>
              <a:gd name="T50" fmla="*/ 7981 w 16398"/>
              <a:gd name="T51" fmla="*/ 9414 h 12800"/>
              <a:gd name="T52" fmla="*/ 6862 w 16398"/>
              <a:gd name="T53" fmla="*/ 9870 h 12800"/>
              <a:gd name="T54" fmla="*/ 6862 w 16398"/>
              <a:gd name="T55" fmla="*/ 9027 h 12800"/>
              <a:gd name="T56" fmla="*/ 11212 w 16398"/>
              <a:gd name="T57" fmla="*/ 7481 h 12800"/>
              <a:gd name="T58" fmla="*/ 6848 w 16398"/>
              <a:gd name="T59" fmla="*/ 8035 h 12800"/>
              <a:gd name="T60" fmla="*/ 7981 w 16398"/>
              <a:gd name="T61" fmla="*/ 6889 h 12800"/>
              <a:gd name="T62" fmla="*/ 4750 w 16398"/>
              <a:gd name="T63" fmla="*/ 6961 h 12800"/>
              <a:gd name="T64" fmla="*/ 7981 w 16398"/>
              <a:gd name="T65" fmla="*/ 7759 h 12800"/>
              <a:gd name="T66" fmla="*/ 11208 w 16398"/>
              <a:gd name="T67" fmla="*/ 6128 h 12800"/>
              <a:gd name="T68" fmla="*/ 4750 w 16398"/>
              <a:gd name="T69" fmla="*/ 4956 h 12800"/>
              <a:gd name="T70" fmla="*/ 11212 w 16398"/>
              <a:gd name="T71" fmla="*/ 5753 h 12800"/>
              <a:gd name="T72" fmla="*/ 3231 w 16398"/>
              <a:gd name="T73" fmla="*/ 11748 h 12800"/>
              <a:gd name="T74" fmla="*/ 0 w 16398"/>
              <a:gd name="T75" fmla="*/ 12002 h 12800"/>
              <a:gd name="T76" fmla="*/ 6462 w 16398"/>
              <a:gd name="T77" fmla="*/ 11205 h 12800"/>
              <a:gd name="T78" fmla="*/ 3231 w 16398"/>
              <a:gd name="T79" fmla="*/ 10407 h 12800"/>
              <a:gd name="T80" fmla="*/ 0 w 16398"/>
              <a:gd name="T81" fmla="*/ 10625 h 12800"/>
              <a:gd name="T82" fmla="*/ 6462 w 16398"/>
              <a:gd name="T83" fmla="*/ 9827 h 12800"/>
              <a:gd name="T84" fmla="*/ 0 w 16398"/>
              <a:gd name="T85" fmla="*/ 9271 h 12800"/>
              <a:gd name="T86" fmla="*/ 6462 w 16398"/>
              <a:gd name="T87" fmla="*/ 8474 h 12800"/>
              <a:gd name="T88" fmla="*/ 0 w 16398"/>
              <a:gd name="T89" fmla="*/ 9271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398" h="12800">
                <a:moveTo>
                  <a:pt x="11613" y="10161"/>
                </a:moveTo>
                <a:cubicBezTo>
                  <a:pt x="12074" y="10223"/>
                  <a:pt x="12604" y="10259"/>
                  <a:pt x="13167" y="10259"/>
                </a:cubicBezTo>
                <a:cubicBezTo>
                  <a:pt x="14951" y="10259"/>
                  <a:pt x="16398" y="9902"/>
                  <a:pt x="16398" y="9461"/>
                </a:cubicBezTo>
                <a:lnTo>
                  <a:pt x="16398" y="8664"/>
                </a:lnTo>
                <a:cubicBezTo>
                  <a:pt x="16398" y="8621"/>
                  <a:pt x="16383" y="8578"/>
                  <a:pt x="16357" y="8537"/>
                </a:cubicBezTo>
                <a:cubicBezTo>
                  <a:pt x="16110" y="8917"/>
                  <a:pt x="14776" y="9207"/>
                  <a:pt x="13167" y="9207"/>
                </a:cubicBezTo>
                <a:cubicBezTo>
                  <a:pt x="12603" y="9207"/>
                  <a:pt x="12074" y="9171"/>
                  <a:pt x="11613" y="9108"/>
                </a:cubicBezTo>
                <a:lnTo>
                  <a:pt x="11613" y="9812"/>
                </a:lnTo>
                <a:lnTo>
                  <a:pt x="11613" y="10161"/>
                </a:lnTo>
                <a:close/>
                <a:moveTo>
                  <a:pt x="13167" y="8881"/>
                </a:moveTo>
                <a:cubicBezTo>
                  <a:pt x="14951" y="8881"/>
                  <a:pt x="16398" y="8524"/>
                  <a:pt x="16398" y="8084"/>
                </a:cubicBezTo>
                <a:lnTo>
                  <a:pt x="16398" y="7286"/>
                </a:lnTo>
                <a:cubicBezTo>
                  <a:pt x="16398" y="7249"/>
                  <a:pt x="16387" y="7213"/>
                  <a:pt x="16367" y="7178"/>
                </a:cubicBezTo>
                <a:cubicBezTo>
                  <a:pt x="16152" y="7566"/>
                  <a:pt x="14802" y="7866"/>
                  <a:pt x="13167" y="7866"/>
                </a:cubicBezTo>
                <a:cubicBezTo>
                  <a:pt x="12603" y="7866"/>
                  <a:pt x="12074" y="7830"/>
                  <a:pt x="11613" y="7767"/>
                </a:cubicBezTo>
                <a:lnTo>
                  <a:pt x="11613" y="8783"/>
                </a:lnTo>
                <a:cubicBezTo>
                  <a:pt x="12074" y="8846"/>
                  <a:pt x="12604" y="8881"/>
                  <a:pt x="13167" y="8881"/>
                </a:cubicBezTo>
                <a:close/>
                <a:moveTo>
                  <a:pt x="13167" y="7528"/>
                </a:moveTo>
                <a:cubicBezTo>
                  <a:pt x="14951" y="7528"/>
                  <a:pt x="16398" y="7171"/>
                  <a:pt x="16398" y="6730"/>
                </a:cubicBezTo>
                <a:lnTo>
                  <a:pt x="16398" y="5933"/>
                </a:lnTo>
                <a:cubicBezTo>
                  <a:pt x="16398" y="5900"/>
                  <a:pt x="16389" y="5868"/>
                  <a:pt x="16373" y="5836"/>
                </a:cubicBezTo>
                <a:cubicBezTo>
                  <a:pt x="16180" y="6231"/>
                  <a:pt x="14819" y="6537"/>
                  <a:pt x="13167" y="6537"/>
                </a:cubicBezTo>
                <a:cubicBezTo>
                  <a:pt x="12603" y="6537"/>
                  <a:pt x="12074" y="6501"/>
                  <a:pt x="11613" y="6438"/>
                </a:cubicBezTo>
                <a:lnTo>
                  <a:pt x="11613" y="7430"/>
                </a:lnTo>
                <a:cubicBezTo>
                  <a:pt x="12074" y="7492"/>
                  <a:pt x="12604" y="7528"/>
                  <a:pt x="13167" y="7528"/>
                </a:cubicBezTo>
                <a:close/>
                <a:moveTo>
                  <a:pt x="13167" y="6211"/>
                </a:moveTo>
                <a:cubicBezTo>
                  <a:pt x="14951" y="6211"/>
                  <a:pt x="16398" y="5854"/>
                  <a:pt x="16398" y="5413"/>
                </a:cubicBezTo>
                <a:lnTo>
                  <a:pt x="16398" y="4616"/>
                </a:lnTo>
                <a:cubicBezTo>
                  <a:pt x="16398" y="4604"/>
                  <a:pt x="16396" y="4592"/>
                  <a:pt x="16394" y="4580"/>
                </a:cubicBezTo>
                <a:cubicBezTo>
                  <a:pt x="16317" y="5003"/>
                  <a:pt x="14902" y="5341"/>
                  <a:pt x="13167" y="5341"/>
                </a:cubicBezTo>
                <a:cubicBezTo>
                  <a:pt x="12603" y="5341"/>
                  <a:pt x="12074" y="5305"/>
                  <a:pt x="11613" y="5242"/>
                </a:cubicBezTo>
                <a:lnTo>
                  <a:pt x="11613" y="6113"/>
                </a:lnTo>
                <a:cubicBezTo>
                  <a:pt x="12074" y="6175"/>
                  <a:pt x="12604" y="6211"/>
                  <a:pt x="13167" y="6211"/>
                </a:cubicBezTo>
                <a:close/>
                <a:moveTo>
                  <a:pt x="13167" y="4072"/>
                </a:moveTo>
                <a:cubicBezTo>
                  <a:pt x="11474" y="4072"/>
                  <a:pt x="10085" y="3751"/>
                  <a:pt x="9948" y="3341"/>
                </a:cubicBezTo>
                <a:cubicBezTo>
                  <a:pt x="9941" y="3363"/>
                  <a:pt x="9936" y="3385"/>
                  <a:pt x="9936" y="3407"/>
                </a:cubicBezTo>
                <a:lnTo>
                  <a:pt x="9936" y="3856"/>
                </a:lnTo>
                <a:cubicBezTo>
                  <a:pt x="10935" y="3992"/>
                  <a:pt x="11613" y="4254"/>
                  <a:pt x="11613" y="4555"/>
                </a:cubicBezTo>
                <a:lnTo>
                  <a:pt x="11613" y="4894"/>
                </a:lnTo>
                <a:lnTo>
                  <a:pt x="11613" y="4904"/>
                </a:lnTo>
                <a:cubicBezTo>
                  <a:pt x="12074" y="4967"/>
                  <a:pt x="12604" y="5003"/>
                  <a:pt x="13167" y="5003"/>
                </a:cubicBezTo>
                <a:cubicBezTo>
                  <a:pt x="14951" y="5003"/>
                  <a:pt x="16398" y="4645"/>
                  <a:pt x="16398" y="4205"/>
                </a:cubicBezTo>
                <a:lnTo>
                  <a:pt x="16398" y="3407"/>
                </a:lnTo>
                <a:cubicBezTo>
                  <a:pt x="16398" y="3385"/>
                  <a:pt x="16393" y="3363"/>
                  <a:pt x="16386" y="3341"/>
                </a:cubicBezTo>
                <a:cubicBezTo>
                  <a:pt x="16249" y="3750"/>
                  <a:pt x="14861" y="4072"/>
                  <a:pt x="13167" y="4072"/>
                </a:cubicBezTo>
                <a:close/>
                <a:moveTo>
                  <a:pt x="13167" y="2731"/>
                </a:moveTo>
                <a:cubicBezTo>
                  <a:pt x="11532" y="2731"/>
                  <a:pt x="10182" y="2431"/>
                  <a:pt x="9967" y="2042"/>
                </a:cubicBezTo>
                <a:cubicBezTo>
                  <a:pt x="9947" y="2077"/>
                  <a:pt x="9936" y="2114"/>
                  <a:pt x="9936" y="2151"/>
                </a:cubicBezTo>
                <a:lnTo>
                  <a:pt x="9936" y="2948"/>
                </a:lnTo>
                <a:cubicBezTo>
                  <a:pt x="9936" y="3389"/>
                  <a:pt x="11383" y="3746"/>
                  <a:pt x="13167" y="3746"/>
                </a:cubicBezTo>
                <a:cubicBezTo>
                  <a:pt x="14951" y="3746"/>
                  <a:pt x="16398" y="3389"/>
                  <a:pt x="16398" y="2948"/>
                </a:cubicBezTo>
                <a:lnTo>
                  <a:pt x="16398" y="2151"/>
                </a:lnTo>
                <a:cubicBezTo>
                  <a:pt x="16398" y="2114"/>
                  <a:pt x="16387" y="2077"/>
                  <a:pt x="16367" y="2042"/>
                </a:cubicBezTo>
                <a:cubicBezTo>
                  <a:pt x="16152" y="2431"/>
                  <a:pt x="14802" y="2731"/>
                  <a:pt x="13167" y="2731"/>
                </a:cubicBezTo>
                <a:close/>
                <a:moveTo>
                  <a:pt x="13167" y="0"/>
                </a:moveTo>
                <a:cubicBezTo>
                  <a:pt x="11383" y="0"/>
                  <a:pt x="9936" y="357"/>
                  <a:pt x="9936" y="797"/>
                </a:cubicBezTo>
                <a:lnTo>
                  <a:pt x="9936" y="1595"/>
                </a:lnTo>
                <a:cubicBezTo>
                  <a:pt x="9936" y="2035"/>
                  <a:pt x="11383" y="2393"/>
                  <a:pt x="13167" y="2393"/>
                </a:cubicBezTo>
                <a:cubicBezTo>
                  <a:pt x="14951" y="2393"/>
                  <a:pt x="16398" y="2035"/>
                  <a:pt x="16398" y="1595"/>
                </a:cubicBezTo>
                <a:lnTo>
                  <a:pt x="16398" y="797"/>
                </a:lnTo>
                <a:cubicBezTo>
                  <a:pt x="16398" y="357"/>
                  <a:pt x="14951" y="0"/>
                  <a:pt x="13167" y="0"/>
                </a:cubicBezTo>
                <a:close/>
                <a:moveTo>
                  <a:pt x="6862" y="11758"/>
                </a:moveTo>
                <a:cubicBezTo>
                  <a:pt x="7211" y="11789"/>
                  <a:pt x="7588" y="11807"/>
                  <a:pt x="7981" y="11807"/>
                </a:cubicBezTo>
                <a:cubicBezTo>
                  <a:pt x="9766" y="11807"/>
                  <a:pt x="11212" y="11450"/>
                  <a:pt x="11212" y="11009"/>
                </a:cubicBezTo>
                <a:lnTo>
                  <a:pt x="11212" y="10212"/>
                </a:lnTo>
                <a:cubicBezTo>
                  <a:pt x="11212" y="10169"/>
                  <a:pt x="11198" y="10127"/>
                  <a:pt x="11171" y="10085"/>
                </a:cubicBezTo>
                <a:cubicBezTo>
                  <a:pt x="10925" y="10465"/>
                  <a:pt x="9591" y="10756"/>
                  <a:pt x="7981" y="10756"/>
                </a:cubicBezTo>
                <a:cubicBezTo>
                  <a:pt x="7588" y="10756"/>
                  <a:pt x="7211" y="10738"/>
                  <a:pt x="6862" y="10706"/>
                </a:cubicBezTo>
                <a:lnTo>
                  <a:pt x="6862" y="10970"/>
                </a:lnTo>
                <a:lnTo>
                  <a:pt x="6862" y="11758"/>
                </a:lnTo>
                <a:close/>
                <a:moveTo>
                  <a:pt x="6862" y="9870"/>
                </a:moveTo>
                <a:lnTo>
                  <a:pt x="6862" y="10363"/>
                </a:lnTo>
                <a:lnTo>
                  <a:pt x="6862" y="10380"/>
                </a:lnTo>
                <a:cubicBezTo>
                  <a:pt x="7211" y="10412"/>
                  <a:pt x="7588" y="10430"/>
                  <a:pt x="7981" y="10430"/>
                </a:cubicBezTo>
                <a:cubicBezTo>
                  <a:pt x="9766" y="10430"/>
                  <a:pt x="11212" y="10072"/>
                  <a:pt x="11212" y="9632"/>
                </a:cubicBezTo>
                <a:lnTo>
                  <a:pt x="11212" y="8834"/>
                </a:lnTo>
                <a:cubicBezTo>
                  <a:pt x="11212" y="8798"/>
                  <a:pt x="11201" y="8761"/>
                  <a:pt x="11181" y="8726"/>
                </a:cubicBezTo>
                <a:cubicBezTo>
                  <a:pt x="10966" y="9115"/>
                  <a:pt x="9616" y="9414"/>
                  <a:pt x="7981" y="9414"/>
                </a:cubicBezTo>
                <a:cubicBezTo>
                  <a:pt x="7587" y="9414"/>
                  <a:pt x="7211" y="9397"/>
                  <a:pt x="6862" y="9365"/>
                </a:cubicBezTo>
                <a:lnTo>
                  <a:pt x="6862" y="9528"/>
                </a:lnTo>
                <a:lnTo>
                  <a:pt x="6862" y="9870"/>
                </a:lnTo>
                <a:close/>
                <a:moveTo>
                  <a:pt x="6862" y="8465"/>
                </a:moveTo>
                <a:lnTo>
                  <a:pt x="6862" y="8946"/>
                </a:lnTo>
                <a:lnTo>
                  <a:pt x="6862" y="9027"/>
                </a:lnTo>
                <a:cubicBezTo>
                  <a:pt x="7211" y="9059"/>
                  <a:pt x="7588" y="9076"/>
                  <a:pt x="7981" y="9076"/>
                </a:cubicBezTo>
                <a:cubicBezTo>
                  <a:pt x="9766" y="9076"/>
                  <a:pt x="11212" y="8719"/>
                  <a:pt x="11212" y="8279"/>
                </a:cubicBezTo>
                <a:lnTo>
                  <a:pt x="11212" y="7481"/>
                </a:lnTo>
                <a:cubicBezTo>
                  <a:pt x="11212" y="7449"/>
                  <a:pt x="11203" y="7416"/>
                  <a:pt x="11188" y="7385"/>
                </a:cubicBezTo>
                <a:cubicBezTo>
                  <a:pt x="10994" y="7779"/>
                  <a:pt x="9633" y="8085"/>
                  <a:pt x="7981" y="8085"/>
                </a:cubicBezTo>
                <a:cubicBezTo>
                  <a:pt x="7582" y="8085"/>
                  <a:pt x="7201" y="8067"/>
                  <a:pt x="6848" y="8035"/>
                </a:cubicBezTo>
                <a:cubicBezTo>
                  <a:pt x="6857" y="8060"/>
                  <a:pt x="6862" y="8085"/>
                  <a:pt x="6862" y="8111"/>
                </a:cubicBezTo>
                <a:lnTo>
                  <a:pt x="6862" y="8465"/>
                </a:lnTo>
                <a:close/>
                <a:moveTo>
                  <a:pt x="7981" y="6889"/>
                </a:moveTo>
                <a:cubicBezTo>
                  <a:pt x="6246" y="6889"/>
                  <a:pt x="4831" y="6551"/>
                  <a:pt x="4754" y="6128"/>
                </a:cubicBezTo>
                <a:cubicBezTo>
                  <a:pt x="4752" y="6140"/>
                  <a:pt x="4750" y="6152"/>
                  <a:pt x="4750" y="6164"/>
                </a:cubicBezTo>
                <a:lnTo>
                  <a:pt x="4750" y="6961"/>
                </a:lnTo>
                <a:cubicBezTo>
                  <a:pt x="4750" y="7119"/>
                  <a:pt x="4936" y="7265"/>
                  <a:pt x="5254" y="7389"/>
                </a:cubicBezTo>
                <a:cubicBezTo>
                  <a:pt x="5676" y="7452"/>
                  <a:pt x="6039" y="7540"/>
                  <a:pt x="6311" y="7644"/>
                </a:cubicBezTo>
                <a:cubicBezTo>
                  <a:pt x="6799" y="7717"/>
                  <a:pt x="7370" y="7759"/>
                  <a:pt x="7981" y="7759"/>
                </a:cubicBezTo>
                <a:cubicBezTo>
                  <a:pt x="9766" y="7759"/>
                  <a:pt x="11212" y="7402"/>
                  <a:pt x="11212" y="6961"/>
                </a:cubicBezTo>
                <a:lnTo>
                  <a:pt x="11212" y="6164"/>
                </a:lnTo>
                <a:cubicBezTo>
                  <a:pt x="11212" y="6152"/>
                  <a:pt x="11210" y="6140"/>
                  <a:pt x="11208" y="6128"/>
                </a:cubicBezTo>
                <a:cubicBezTo>
                  <a:pt x="11132" y="6551"/>
                  <a:pt x="9717" y="6889"/>
                  <a:pt x="7981" y="6889"/>
                </a:cubicBezTo>
                <a:close/>
                <a:moveTo>
                  <a:pt x="7981" y="4158"/>
                </a:moveTo>
                <a:cubicBezTo>
                  <a:pt x="6197" y="4158"/>
                  <a:pt x="4750" y="4515"/>
                  <a:pt x="4750" y="4956"/>
                </a:cubicBezTo>
                <a:lnTo>
                  <a:pt x="4750" y="5753"/>
                </a:lnTo>
                <a:cubicBezTo>
                  <a:pt x="4750" y="6193"/>
                  <a:pt x="6197" y="6551"/>
                  <a:pt x="7981" y="6551"/>
                </a:cubicBezTo>
                <a:cubicBezTo>
                  <a:pt x="9766" y="6551"/>
                  <a:pt x="11212" y="6193"/>
                  <a:pt x="11212" y="5753"/>
                </a:cubicBezTo>
                <a:lnTo>
                  <a:pt x="11212" y="4956"/>
                </a:lnTo>
                <a:cubicBezTo>
                  <a:pt x="11212" y="4515"/>
                  <a:pt x="9766" y="4158"/>
                  <a:pt x="7981" y="4158"/>
                </a:cubicBezTo>
                <a:close/>
                <a:moveTo>
                  <a:pt x="3231" y="11748"/>
                </a:moveTo>
                <a:cubicBezTo>
                  <a:pt x="1621" y="11748"/>
                  <a:pt x="288" y="11458"/>
                  <a:pt x="41" y="11078"/>
                </a:cubicBezTo>
                <a:cubicBezTo>
                  <a:pt x="14" y="11119"/>
                  <a:pt x="0" y="11161"/>
                  <a:pt x="0" y="11205"/>
                </a:cubicBezTo>
                <a:lnTo>
                  <a:pt x="0" y="12002"/>
                </a:lnTo>
                <a:cubicBezTo>
                  <a:pt x="0" y="12442"/>
                  <a:pt x="1447" y="12800"/>
                  <a:pt x="3231" y="12800"/>
                </a:cubicBezTo>
                <a:cubicBezTo>
                  <a:pt x="5015" y="12800"/>
                  <a:pt x="6462" y="12442"/>
                  <a:pt x="6462" y="12002"/>
                </a:cubicBezTo>
                <a:lnTo>
                  <a:pt x="6462" y="11205"/>
                </a:lnTo>
                <a:cubicBezTo>
                  <a:pt x="6462" y="11161"/>
                  <a:pt x="6447" y="11119"/>
                  <a:pt x="6420" y="11078"/>
                </a:cubicBezTo>
                <a:cubicBezTo>
                  <a:pt x="6174" y="11458"/>
                  <a:pt x="4840" y="11748"/>
                  <a:pt x="3231" y="11748"/>
                </a:cubicBezTo>
                <a:close/>
                <a:moveTo>
                  <a:pt x="3231" y="10407"/>
                </a:moveTo>
                <a:cubicBezTo>
                  <a:pt x="1596" y="10407"/>
                  <a:pt x="245" y="10107"/>
                  <a:pt x="31" y="9718"/>
                </a:cubicBezTo>
                <a:cubicBezTo>
                  <a:pt x="11" y="9754"/>
                  <a:pt x="0" y="9790"/>
                  <a:pt x="0" y="9827"/>
                </a:cubicBezTo>
                <a:lnTo>
                  <a:pt x="0" y="10625"/>
                </a:lnTo>
                <a:cubicBezTo>
                  <a:pt x="0" y="11065"/>
                  <a:pt x="1447" y="11422"/>
                  <a:pt x="3231" y="11422"/>
                </a:cubicBezTo>
                <a:cubicBezTo>
                  <a:pt x="5015" y="11422"/>
                  <a:pt x="6462" y="11065"/>
                  <a:pt x="6462" y="10625"/>
                </a:cubicBezTo>
                <a:lnTo>
                  <a:pt x="6462" y="9827"/>
                </a:lnTo>
                <a:cubicBezTo>
                  <a:pt x="6462" y="9790"/>
                  <a:pt x="6451" y="9754"/>
                  <a:pt x="6431" y="9718"/>
                </a:cubicBezTo>
                <a:cubicBezTo>
                  <a:pt x="6216" y="10107"/>
                  <a:pt x="4866" y="10407"/>
                  <a:pt x="3231" y="10407"/>
                </a:cubicBezTo>
                <a:close/>
                <a:moveTo>
                  <a:pt x="0" y="9271"/>
                </a:moveTo>
                <a:cubicBezTo>
                  <a:pt x="0" y="9711"/>
                  <a:pt x="1447" y="10069"/>
                  <a:pt x="3231" y="10069"/>
                </a:cubicBezTo>
                <a:cubicBezTo>
                  <a:pt x="5015" y="10069"/>
                  <a:pt x="6462" y="9711"/>
                  <a:pt x="6462" y="9271"/>
                </a:cubicBezTo>
                <a:lnTo>
                  <a:pt x="6462" y="8474"/>
                </a:lnTo>
                <a:cubicBezTo>
                  <a:pt x="6462" y="8033"/>
                  <a:pt x="5015" y="7676"/>
                  <a:pt x="3231" y="7676"/>
                </a:cubicBezTo>
                <a:cubicBezTo>
                  <a:pt x="1447" y="7676"/>
                  <a:pt x="0" y="8033"/>
                  <a:pt x="0" y="8474"/>
                </a:cubicBezTo>
                <a:lnTo>
                  <a:pt x="0" y="9271"/>
                </a:lnTo>
                <a:close/>
              </a:path>
            </a:pathLst>
          </a:custGeom>
          <a:gradFill>
            <a:gsLst>
              <a:gs pos="0">
                <a:srgbClr val="FC9A48">
                  <a:alpha val="20000"/>
                </a:srgbClr>
              </a:gs>
              <a:gs pos="100000">
                <a:srgbClr val="FFE985">
                  <a:alpha val="5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3200"/>
          </a:p>
        </p:txBody>
      </p:sp>
      <p:grpSp>
        <p:nvGrpSpPr>
          <p:cNvPr id="23" name="组合 22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24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2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6.3.1  广义表的定义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71705" y="1625577"/>
            <a:ext cx="7524803" cy="3172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=()</a:t>
            </a:r>
            <a:endParaRPr lang="zh-CN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=(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e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</a:t>
            </a:r>
            <a:endParaRPr lang="zh-CN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=(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d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))</a:t>
            </a:r>
            <a:endParaRPr lang="zh-CN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D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=(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)=(()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e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d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)))</a:t>
            </a:r>
            <a:endParaRPr lang="zh-CN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E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=((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((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a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b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</a:t>
            </a:r>
            <a:r>
              <a:rPr lang="zh-CN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</a:t>
            </a:r>
            <a:r>
              <a: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c</a:t>
            </a:r>
            <a:r>
              <a: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)))</a:t>
            </a:r>
            <a:endParaRPr lang="en-US" altLang="zh-CN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pSp>
        <p:nvGrpSpPr>
          <p:cNvPr id="2" name="组合 3"/>
          <p:cNvGrpSpPr/>
          <p:nvPr/>
        </p:nvGrpSpPr>
        <p:grpSpPr>
          <a:xfrm>
            <a:off x="2528961" y="1746228"/>
            <a:ext cx="3619525" cy="501650"/>
            <a:chOff x="1071538" y="1090596"/>
            <a:chExt cx="2714644" cy="376237"/>
          </a:xfrm>
        </p:grpSpPr>
        <p:sp>
          <p:nvSpPr>
            <p:cNvPr id="5" name="TextBox 4"/>
            <p:cNvSpPr txBox="1"/>
            <p:nvPr/>
          </p:nvSpPr>
          <p:spPr>
            <a:xfrm>
              <a:off x="1500166" y="1090596"/>
              <a:ext cx="2286016" cy="376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空表</a:t>
              </a:r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无表头表尾</a:t>
              </a:r>
              <a:endParaRPr lang="zh-CN" altLang="en-US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cxnSp>
          <p:nvCxnSpPr>
            <p:cNvPr id="6" name="直接箭头连接符 5"/>
            <p:cNvCxnSpPr/>
            <p:nvPr/>
          </p:nvCxnSpPr>
          <p:spPr>
            <a:xfrm>
              <a:off x="1071538" y="1285860"/>
              <a:ext cx="428628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6"/>
          <p:cNvGrpSpPr/>
          <p:nvPr/>
        </p:nvGrpSpPr>
        <p:grpSpPr>
          <a:xfrm>
            <a:off x="3005214" y="2343829"/>
            <a:ext cx="4286280" cy="501650"/>
            <a:chOff x="1071538" y="1090596"/>
            <a:chExt cx="2780290" cy="376237"/>
          </a:xfrm>
        </p:grpSpPr>
        <p:sp>
          <p:nvSpPr>
            <p:cNvPr id="8" name="TextBox 7"/>
            <p:cNvSpPr txBox="1"/>
            <p:nvPr/>
          </p:nvSpPr>
          <p:spPr>
            <a:xfrm>
              <a:off x="1500166" y="1090596"/>
              <a:ext cx="2351662" cy="376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表头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=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e</a:t>
              </a:r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，表尾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=()</a:t>
              </a:r>
              <a:endPara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cxnSp>
          <p:nvCxnSpPr>
            <p:cNvPr id="9" name="直接箭头连接符 8"/>
            <p:cNvCxnSpPr/>
            <p:nvPr/>
          </p:nvCxnSpPr>
          <p:spPr>
            <a:xfrm>
              <a:off x="1071538" y="1285860"/>
              <a:ext cx="428628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9"/>
          <p:cNvGrpSpPr/>
          <p:nvPr/>
        </p:nvGrpSpPr>
        <p:grpSpPr>
          <a:xfrm>
            <a:off x="4814977" y="3009811"/>
            <a:ext cx="5429288" cy="501650"/>
            <a:chOff x="1071538" y="1090596"/>
            <a:chExt cx="3521700" cy="376237"/>
          </a:xfrm>
        </p:grpSpPr>
        <p:sp>
          <p:nvSpPr>
            <p:cNvPr id="11" name="TextBox 10"/>
            <p:cNvSpPr txBox="1"/>
            <p:nvPr/>
          </p:nvSpPr>
          <p:spPr>
            <a:xfrm>
              <a:off x="1500166" y="1090596"/>
              <a:ext cx="3093072" cy="376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表头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=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a</a:t>
              </a:r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，表尾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=((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b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,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c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,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d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))</a:t>
              </a:r>
              <a:endPara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cxnSp>
          <p:nvCxnSpPr>
            <p:cNvPr id="12" name="直接箭头连接符 11"/>
            <p:cNvCxnSpPr/>
            <p:nvPr/>
          </p:nvCxnSpPr>
          <p:spPr>
            <a:xfrm>
              <a:off x="1071538" y="1285860"/>
              <a:ext cx="428628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19"/>
          <p:cNvGrpSpPr/>
          <p:nvPr/>
        </p:nvGrpSpPr>
        <p:grpSpPr>
          <a:xfrm>
            <a:off x="5481731" y="4006421"/>
            <a:ext cx="6667547" cy="1073154"/>
            <a:chOff x="3286116" y="2857496"/>
            <a:chExt cx="5000660" cy="804865"/>
          </a:xfrm>
        </p:grpSpPr>
        <p:sp>
          <p:nvSpPr>
            <p:cNvPr id="13" name="TextBox 12"/>
            <p:cNvSpPr txBox="1"/>
            <p:nvPr/>
          </p:nvSpPr>
          <p:spPr>
            <a:xfrm>
              <a:off x="3286116" y="3286124"/>
              <a:ext cx="5000660" cy="376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表头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=()</a:t>
              </a:r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，表尾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=((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e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),(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a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,(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b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,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c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,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d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)))</a:t>
              </a:r>
              <a:endPara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cxnSp>
          <p:nvCxnSpPr>
            <p:cNvPr id="15" name="直接箭头连接符 14"/>
            <p:cNvCxnSpPr/>
            <p:nvPr/>
          </p:nvCxnSpPr>
          <p:spPr>
            <a:xfrm rot="5400000" flipH="1" flipV="1">
              <a:off x="4464049" y="3106735"/>
              <a:ext cx="500066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8"/>
          <p:cNvGrpSpPr/>
          <p:nvPr/>
        </p:nvGrpSpPr>
        <p:grpSpPr>
          <a:xfrm>
            <a:off x="1385953" y="4763344"/>
            <a:ext cx="7620053" cy="887945"/>
            <a:chOff x="857224" y="3853659"/>
            <a:chExt cx="5715040" cy="665959"/>
          </a:xfrm>
        </p:grpSpPr>
        <p:sp>
          <p:nvSpPr>
            <p:cNvPr id="16" name="TextBox 15"/>
            <p:cNvSpPr txBox="1"/>
            <p:nvPr/>
          </p:nvSpPr>
          <p:spPr>
            <a:xfrm>
              <a:off x="857224" y="4143380"/>
              <a:ext cx="5715040" cy="3762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表头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=(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a</a:t>
              </a:r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，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(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a</a:t>
              </a:r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，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b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)</a:t>
              </a:r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，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((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a</a:t>
              </a:r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，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b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)</a:t>
              </a:r>
              <a:r>
                <a:rPr lang="zh-CN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，</a:t>
              </a:r>
              <a:r>
                <a:rPr lang="en-US" altLang="zh-CN" sz="2665" i="1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c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))</a:t>
              </a:r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，表尾</a:t>
              </a:r>
              <a:r>
                <a:rPr lang="en-US" altLang="zh-CN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=()</a:t>
              </a:r>
              <a:endParaRPr lang="en-US" altLang="zh-CN" sz="2665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cxnSp>
          <p:nvCxnSpPr>
            <p:cNvPr id="18" name="直接箭头连接符 17"/>
            <p:cNvCxnSpPr/>
            <p:nvPr/>
          </p:nvCxnSpPr>
          <p:spPr>
            <a:xfrm rot="5400000" flipH="1" flipV="1">
              <a:off x="1821637" y="4031460"/>
              <a:ext cx="357190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1148715" y="117475"/>
            <a:ext cx="3832860" cy="1414145"/>
            <a:chOff x="1809" y="185"/>
            <a:chExt cx="6036" cy="2227"/>
          </a:xfrm>
        </p:grpSpPr>
        <p:sp>
          <p:nvSpPr>
            <p:cNvPr id="23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24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687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6.3.1  广义表的定义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32"/>
          <p:cNvGrpSpPr/>
          <p:nvPr/>
        </p:nvGrpSpPr>
        <p:grpSpPr>
          <a:xfrm>
            <a:off x="2857500" y="2026920"/>
            <a:ext cx="7715250" cy="501650"/>
            <a:chOff x="2143108" y="1857364"/>
            <a:chExt cx="5786478" cy="507940"/>
          </a:xfrm>
        </p:grpSpPr>
        <p:sp>
          <p:nvSpPr>
            <p:cNvPr id="30722" name="Text Box 2"/>
            <p:cNvSpPr txBox="1">
              <a:spLocks noChangeArrowheads="1"/>
            </p:cNvSpPr>
            <p:nvPr/>
          </p:nvSpPr>
          <p:spPr bwMode="auto">
            <a:xfrm>
              <a:off x="2143108" y="1857364"/>
              <a:ext cx="2714644" cy="50794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/>
            <a:p>
              <a:pPr algn="l"/>
              <a:r>
                <a:rPr lang="en-US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C</a:t>
              </a:r>
              <a:r>
                <a:rPr 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=(</a:t>
              </a:r>
              <a:r>
                <a:rPr lang="en-US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a</a:t>
              </a:r>
              <a:r>
                <a:rPr lang="zh-CN" alt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，</a:t>
              </a:r>
              <a:r>
                <a:rPr 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(</a:t>
              </a:r>
              <a:r>
                <a:rPr lang="en-US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b</a:t>
              </a:r>
              <a:r>
                <a:rPr lang="zh-CN" alt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，</a:t>
              </a:r>
              <a:r>
                <a:rPr lang="en-US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c</a:t>
              </a:r>
              <a:r>
                <a:rPr lang="zh-CN" alt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，</a:t>
              </a:r>
              <a:r>
                <a:rPr lang="en-US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d</a:t>
              </a:r>
              <a:r>
                <a:rPr 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))</a:t>
              </a:r>
              <a:endParaRPr lang="en-US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000760" y="1857364"/>
              <a:ext cx="1928826" cy="507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  <a:sym typeface="思源黑体 CN Bold" panose="020B0800000000000000" charset="-122"/>
                </a:rPr>
                <a:t></a:t>
              </a:r>
              <a:r>
                <a:rPr lang="zh-CN" alt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  <a:sym typeface="思源黑体 CN Bold" panose="020B0800000000000000" charset="-122"/>
                </a:rPr>
                <a:t> 括号表示</a:t>
              </a:r>
              <a:endPara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  <a:sym typeface="思源黑体 CN Bold" panose="020B0800000000000000" charset="-122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199477" y="1485667"/>
            <a:ext cx="7715304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广义表的几种逻辑结构的演变，例如：</a:t>
            </a:r>
            <a:endParaRPr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grpSp>
        <p:nvGrpSpPr>
          <p:cNvPr id="3" name="组合 33"/>
          <p:cNvGrpSpPr/>
          <p:nvPr/>
        </p:nvGrpSpPr>
        <p:grpSpPr>
          <a:xfrm>
            <a:off x="2857500" y="2693670"/>
            <a:ext cx="8382000" cy="924595"/>
            <a:chOff x="2143108" y="2357430"/>
            <a:chExt cx="6286544" cy="937019"/>
          </a:xfrm>
        </p:grpSpPr>
        <p:sp>
          <p:nvSpPr>
            <p:cNvPr id="27" name="TextBox 26"/>
            <p:cNvSpPr txBox="1"/>
            <p:nvPr/>
          </p:nvSpPr>
          <p:spPr>
            <a:xfrm>
              <a:off x="6000760" y="2786058"/>
              <a:ext cx="2428892" cy="5083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  <a:sym typeface="思源黑体 CN Bold" panose="020B0800000000000000" charset="-122"/>
                </a:rPr>
                <a:t></a:t>
              </a:r>
              <a:r>
                <a:rPr lang="zh-CN" alt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子表加匿名“</a:t>
              </a:r>
              <a:r>
                <a:rPr 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  <a:sym typeface="思源黑体 CN Bold" panose="020B0800000000000000" charset="-122"/>
                </a:rPr>
                <a:t></a:t>
              </a:r>
              <a:r>
                <a:rPr lang="zh-CN" alt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  <a:sym typeface="思源黑体 CN Bold" panose="020B0800000000000000" charset="-122"/>
                </a:rPr>
                <a:t>”</a:t>
              </a:r>
              <a:endPara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  <a:sym typeface="思源黑体 CN Bold" panose="020B0800000000000000" charset="-122"/>
              </a:endParaRPr>
            </a:p>
          </p:txBody>
        </p:sp>
        <p:sp>
          <p:nvSpPr>
            <p:cNvPr id="28" name="Text Box 2"/>
            <p:cNvSpPr txBox="1">
              <a:spLocks noChangeArrowheads="1"/>
            </p:cNvSpPr>
            <p:nvPr/>
          </p:nvSpPr>
          <p:spPr bwMode="auto">
            <a:xfrm>
              <a:off x="2143108" y="2786058"/>
              <a:ext cx="2714644" cy="508391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/>
            <a:p>
              <a:pPr algn="l"/>
              <a:r>
                <a:rPr lang="en-US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C</a:t>
              </a:r>
              <a:r>
                <a:rPr 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(</a:t>
              </a:r>
              <a:r>
                <a:rPr lang="en-US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a</a:t>
              </a:r>
              <a:r>
                <a:rPr lang="zh-CN" alt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，</a:t>
              </a:r>
              <a:r>
                <a:rPr 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  <a:sym typeface="思源黑体 CN Bold" panose="020B0800000000000000" charset="-122"/>
                </a:rPr>
                <a:t> </a:t>
              </a:r>
              <a:r>
                <a:rPr 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(</a:t>
              </a:r>
              <a:r>
                <a:rPr lang="en-US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b</a:t>
              </a:r>
              <a:r>
                <a:rPr lang="zh-CN" alt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，</a:t>
              </a:r>
              <a:r>
                <a:rPr lang="en-US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c</a:t>
              </a:r>
              <a:r>
                <a:rPr lang="zh-CN" alt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，</a:t>
              </a:r>
              <a:r>
                <a:rPr lang="en-US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d</a:t>
              </a:r>
              <a:r>
                <a:rPr 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))</a:t>
              </a:r>
              <a:endParaRPr lang="en-US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31" name="下箭头 30"/>
            <p:cNvSpPr/>
            <p:nvPr/>
          </p:nvSpPr>
          <p:spPr>
            <a:xfrm>
              <a:off x="3428992" y="2357430"/>
              <a:ext cx="214314" cy="428628"/>
            </a:xfrm>
            <a:prstGeom prst="down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65">
                <a:latin typeface="楷体" panose="02010609060101010101" pitchFamily="49" charset="-122"/>
                <a:ea typeface="楷体" panose="02010609060101010101" pitchFamily="49" charset="-122"/>
                <a:cs typeface="思源黑体 CN Bold" panose="020B0800000000000000" charset="-122"/>
              </a:endParaRPr>
            </a:p>
          </p:txBody>
        </p:sp>
      </p:grpSp>
      <p:grpSp>
        <p:nvGrpSpPr>
          <p:cNvPr id="4" name="组合 34"/>
          <p:cNvGrpSpPr/>
          <p:nvPr/>
        </p:nvGrpSpPr>
        <p:grpSpPr>
          <a:xfrm>
            <a:off x="3143250" y="3836035"/>
            <a:ext cx="7429500" cy="2745740"/>
            <a:chOff x="2357422" y="3357562"/>
            <a:chExt cx="5572164" cy="2786082"/>
          </a:xfrm>
        </p:grpSpPr>
        <p:sp>
          <p:nvSpPr>
            <p:cNvPr id="7" name="椭圆 6"/>
            <p:cNvSpPr/>
            <p:nvPr/>
          </p:nvSpPr>
          <p:spPr>
            <a:xfrm>
              <a:off x="3071802" y="3929066"/>
              <a:ext cx="500066" cy="42862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665">
                <a:latin typeface="楷体" panose="02010609060101010101" pitchFamily="49" charset="-122"/>
                <a:ea typeface="楷体" panose="02010609060101010101" pitchFamily="49" charset="-122"/>
                <a:cs typeface="思源黑体 CN Bold" panose="020B0800000000000000" charset="-122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714612" y="3753153"/>
              <a:ext cx="428628" cy="509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C</a:t>
              </a:r>
              <a:endParaRPr lang="en-US" altLang="zh-CN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2357422" y="4786322"/>
              <a:ext cx="571504" cy="500066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a</a:t>
              </a:r>
              <a:endPara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3960590" y="4786322"/>
              <a:ext cx="500066" cy="42862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665">
                <a:latin typeface="楷体" panose="02010609060101010101" pitchFamily="49" charset="-122"/>
                <a:ea typeface="楷体" panose="02010609060101010101" pitchFamily="49" charset="-122"/>
                <a:cs typeface="思源黑体 CN Bold" panose="020B0800000000000000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29124" y="4538971"/>
              <a:ext cx="428628" cy="509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  <a:sym typeface="思源黑体 CN Bold" panose="020B0800000000000000" charset="-122"/>
                </a:rPr>
                <a:t></a:t>
              </a:r>
              <a:endParaRPr lang="en-US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  <a:sym typeface="思源黑体 CN Bold" panose="020B0800000000000000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2928926" y="5643578"/>
              <a:ext cx="571504" cy="500066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b</a:t>
              </a:r>
              <a:endPara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3929058" y="5643578"/>
              <a:ext cx="571504" cy="500066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c</a:t>
              </a:r>
              <a:endPara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929190" y="5643578"/>
              <a:ext cx="571504" cy="500066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665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d</a:t>
              </a:r>
              <a:endParaRPr lang="en-US" altLang="zh-CN" sz="2665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cxnSp>
          <p:nvCxnSpPr>
            <p:cNvPr id="16" name="直接连接符 15"/>
            <p:cNvCxnSpPr>
              <a:stCxn id="10" idx="3"/>
              <a:endCxn id="12" idx="0"/>
            </p:cNvCxnSpPr>
            <p:nvPr/>
          </p:nvCxnSpPr>
          <p:spPr>
            <a:xfrm rot="5400000">
              <a:off x="3378552" y="4988306"/>
              <a:ext cx="491399" cy="819145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>
              <a:stCxn id="10" idx="4"/>
              <a:endCxn id="13" idx="0"/>
            </p:cNvCxnSpPr>
            <p:nvPr/>
          </p:nvCxnSpPr>
          <p:spPr>
            <a:xfrm rot="16200000" flipH="1">
              <a:off x="3998402" y="5427170"/>
              <a:ext cx="428628" cy="4187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>
              <a:stCxn id="10" idx="5"/>
              <a:endCxn id="14" idx="0"/>
            </p:cNvCxnSpPr>
            <p:nvPr/>
          </p:nvCxnSpPr>
          <p:spPr>
            <a:xfrm rot="16200000" flipH="1">
              <a:off x="4555483" y="4984118"/>
              <a:ext cx="491399" cy="827519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>
              <a:stCxn id="7" idx="3"/>
              <a:endCxn id="9" idx="0"/>
            </p:cNvCxnSpPr>
            <p:nvPr/>
          </p:nvCxnSpPr>
          <p:spPr>
            <a:xfrm rot="5400000">
              <a:off x="2648406" y="4289692"/>
              <a:ext cx="491399" cy="501861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>
              <a:stCxn id="7" idx="5"/>
              <a:endCxn id="10" idx="1"/>
            </p:cNvCxnSpPr>
            <p:nvPr/>
          </p:nvCxnSpPr>
          <p:spPr>
            <a:xfrm rot="16200000" flipH="1">
              <a:off x="3489144" y="4304414"/>
              <a:ext cx="554170" cy="535188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6000760" y="4500570"/>
              <a:ext cx="1928826" cy="509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665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  <a:sym typeface="思源黑体 CN Bold" panose="020B0800000000000000" charset="-122"/>
                </a:rPr>
                <a:t></a:t>
              </a:r>
              <a:r>
                <a:rPr lang="zh-CN" altLang="en-US" sz="2665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  <a:sym typeface="思源黑体 CN Bold" panose="020B0800000000000000" charset="-122"/>
                </a:rPr>
                <a:t> 树形表示</a:t>
              </a:r>
              <a:endPara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  <a:sym typeface="思源黑体 CN Bold" panose="020B0800000000000000" charset="-122"/>
              </a:endParaRPr>
            </a:p>
          </p:txBody>
        </p:sp>
        <p:sp>
          <p:nvSpPr>
            <p:cNvPr id="32" name="下箭头 31"/>
            <p:cNvSpPr/>
            <p:nvPr/>
          </p:nvSpPr>
          <p:spPr>
            <a:xfrm>
              <a:off x="3428992" y="3357562"/>
              <a:ext cx="214314" cy="428628"/>
            </a:xfrm>
            <a:prstGeom prst="downArrow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65">
                <a:latin typeface="楷体" panose="02010609060101010101" pitchFamily="49" charset="-122"/>
                <a:ea typeface="楷体" panose="02010609060101010101" pitchFamily="49" charset="-122"/>
                <a:cs typeface="思源黑体 CN Bold" panose="020B0800000000000000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21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23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6.3.2  广义表的存储结构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21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23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6.3.2  广义表的存储结构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  <p:graphicFrame>
        <p:nvGraphicFramePr>
          <p:cNvPr id="6" name="表格 5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5229860" y="2033905"/>
          <a:ext cx="4892675" cy="5086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0680"/>
                <a:gridCol w="1990090"/>
                <a:gridCol w="1271905"/>
              </a:tblGrid>
              <a:tr h="508635">
                <a:tc>
                  <a:txBody>
                    <a:bodyPr/>
                    <a:p>
                      <a:pPr algn="ctr"/>
                      <a:r>
                        <a:rPr lang="en-US" altLang="zh-CN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tag</a:t>
                      </a:r>
                      <a:endParaRPr lang="en-US" altLang="zh-CN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anchor="ctr" anchorCtr="0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/>
                      <a:r>
                        <a:rPr lang="en-US" altLang="zh-CN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Sublist/data</a:t>
                      </a:r>
                      <a:endParaRPr lang="en-US" altLang="zh-CN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anchor="ctr" anchorCtr="0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/>
                      <a:r>
                        <a:rPr lang="en-US" altLang="zh-CN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link</a:t>
                      </a:r>
                      <a:endParaRPr lang="en-US" altLang="zh-CN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anchor="ctr" anchorCtr="0">
                    <a:solidFill>
                      <a:schemeClr val="accent6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5" name="TextBox 55"/>
          <p:cNvSpPr txBox="1"/>
          <p:nvPr/>
        </p:nvSpPr>
        <p:spPr>
          <a:xfrm>
            <a:off x="5220965" y="1433174"/>
            <a:ext cx="17145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结点类型：</a:t>
            </a:r>
            <a:endParaRPr lang="zh-CN" altLang="en-US" sz="20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sp>
        <p:nvSpPr>
          <p:cNvPr id="19" name="TextBox 57"/>
          <p:cNvSpPr txBox="1"/>
          <p:nvPr/>
        </p:nvSpPr>
        <p:spPr>
          <a:xfrm>
            <a:off x="5220965" y="2647620"/>
            <a:ext cx="4929222" cy="105600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tIns="144000" bIns="144000" rtlCol="0">
            <a:spAutoFit/>
          </a:bodyPr>
          <a:p>
            <a:pPr marL="457200" indent="-457200" algn="l">
              <a:lnSpc>
                <a:spcPts val="3000"/>
              </a:lnSpc>
              <a:buBlip>
                <a:blip r:embed="rId2"/>
              </a:buBlip>
            </a:pPr>
            <a:r>
              <a:rPr lang="zh-CN" altLang="en-US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若</a:t>
            </a:r>
            <a:r>
              <a:rPr lang="en-US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tag=</a:t>
            </a:r>
            <a:r>
              <a:rPr lang="en-US" sz="20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0</a:t>
            </a:r>
            <a:r>
              <a:rPr lang="zh-CN" altLang="en-US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，表示该结点为原子结点</a:t>
            </a:r>
            <a:endParaRPr lang="en-US" altLang="zh-CN" sz="20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marL="457200" indent="-457200" algn="l">
              <a:lnSpc>
                <a:spcPts val="3000"/>
              </a:lnSpc>
              <a:buBlip>
                <a:blip r:embed="rId2"/>
              </a:buBlip>
            </a:pPr>
            <a:r>
              <a:rPr lang="zh-CN" altLang="en-US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若</a:t>
            </a:r>
            <a:r>
              <a:rPr lang="en-US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tag=</a:t>
            </a:r>
            <a:r>
              <a:rPr lang="en-US" sz="200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1</a:t>
            </a:r>
            <a:r>
              <a:rPr lang="zh-CN" altLang="en-US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，表示该结点为表</a:t>
            </a:r>
            <a:r>
              <a:rPr lang="en-US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</a:t>
            </a:r>
            <a:r>
              <a:rPr lang="zh-CN" altLang="en-US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子表结点</a:t>
            </a:r>
            <a:endParaRPr lang="zh-CN" altLang="en-US" sz="20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25" name="下箭头 24"/>
          <p:cNvSpPr/>
          <p:nvPr/>
        </p:nvSpPr>
        <p:spPr>
          <a:xfrm>
            <a:off x="4208450" y="4168773"/>
            <a:ext cx="285752" cy="642942"/>
          </a:xfrm>
          <a:prstGeom prst="down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思源黑体 CN Bold" panose="020B0800000000000000" charset="-122"/>
              <a:cs typeface="思源黑体 CN Bold" panose="020B0800000000000000" charset="-122"/>
            </a:endParaRPr>
          </a:p>
        </p:txBody>
      </p:sp>
      <p:graphicFrame>
        <p:nvGraphicFramePr>
          <p:cNvPr id="26" name="表格 25"/>
          <p:cNvGraphicFramePr>
            <a:graphicFrameLocks noGrp="1"/>
          </p:cNvGraphicFramePr>
          <p:nvPr/>
        </p:nvGraphicFramePr>
        <p:xfrm>
          <a:off x="1791307" y="4431985"/>
          <a:ext cx="1500505" cy="4286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4500"/>
                <a:gridCol w="389255"/>
                <a:gridCol w="666440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1</a:t>
                      </a:r>
                      <a:endParaRPr lang="en-US" altLang="zh-CN" sz="18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1800"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zh-CN" altLang="en-US" sz="1800" kern="12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∧</a:t>
                      </a:r>
                      <a:endParaRPr lang="zh-CN" altLang="en-US" sz="1800" kern="12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7" name="表格 26"/>
          <p:cNvGraphicFramePr>
            <a:graphicFrameLocks noGrp="1"/>
          </p:cNvGraphicFramePr>
          <p:nvPr/>
        </p:nvGraphicFramePr>
        <p:xfrm>
          <a:off x="2720000" y="5145731"/>
          <a:ext cx="1214447" cy="42862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59836"/>
                <a:gridCol w="497421"/>
                <a:gridCol w="357190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18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18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a</a:t>
                      </a:r>
                      <a:endParaRPr lang="en-US" altLang="zh-CN" sz="18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1800" i="0">
                        <a:solidFill>
                          <a:srgbClr val="9900FF"/>
                        </a:solidFill>
                        <a:latin typeface="思源黑体 CN Bold" panose="020B0800000000000000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8" name="表格 27"/>
          <p:cNvGraphicFramePr>
            <a:graphicFrameLocks noGrp="1"/>
          </p:cNvGraphicFramePr>
          <p:nvPr/>
        </p:nvGraphicFramePr>
        <p:xfrm>
          <a:off x="4220199" y="5145731"/>
          <a:ext cx="1500197" cy="4286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4502"/>
                <a:gridCol w="510168"/>
                <a:gridCol w="545527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1</a:t>
                      </a:r>
                      <a:endParaRPr lang="en-US" altLang="zh-CN" sz="18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1800"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zh-CN" altLang="en-US" sz="1800" kern="12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∧</a:t>
                      </a:r>
                      <a:endParaRPr lang="zh-CN" altLang="en-US" sz="1800" kern="12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9" name="表格 28"/>
          <p:cNvGraphicFramePr>
            <a:graphicFrameLocks noGrp="1"/>
          </p:cNvGraphicFramePr>
          <p:nvPr/>
        </p:nvGraphicFramePr>
        <p:xfrm>
          <a:off x="6863091" y="5830905"/>
          <a:ext cx="1428759" cy="42862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23336"/>
                <a:gridCol w="648233"/>
                <a:gridCol w="357190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18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18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c</a:t>
                      </a:r>
                      <a:endParaRPr lang="en-US" altLang="zh-CN" sz="18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1800" i="0">
                        <a:solidFill>
                          <a:srgbClr val="9900FF"/>
                        </a:solidFill>
                        <a:latin typeface="思源黑体 CN Bold" panose="020B0800000000000000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0" name="表格 29"/>
          <p:cNvGraphicFramePr>
            <a:graphicFrameLocks noGrp="1"/>
          </p:cNvGraphicFramePr>
          <p:nvPr/>
        </p:nvGraphicFramePr>
        <p:xfrm>
          <a:off x="8577602" y="5830905"/>
          <a:ext cx="1428758" cy="42862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23335"/>
                <a:gridCol w="433920"/>
                <a:gridCol w="571503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18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18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d</a:t>
                      </a:r>
                      <a:endParaRPr lang="en-US" altLang="zh-CN" sz="18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zh-CN" altLang="en-US" sz="1800" kern="12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∧</a:t>
                      </a:r>
                      <a:endParaRPr lang="zh-CN" altLang="en-US" sz="1800" i="0" kern="120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1" name="表格 30"/>
          <p:cNvGraphicFramePr>
            <a:graphicFrameLocks noGrp="1"/>
          </p:cNvGraphicFramePr>
          <p:nvPr/>
        </p:nvGraphicFramePr>
        <p:xfrm>
          <a:off x="5077141" y="5830905"/>
          <a:ext cx="1500197" cy="42862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44503"/>
                <a:gridCol w="627066"/>
                <a:gridCol w="428628"/>
              </a:tblGrid>
              <a:tr h="428628">
                <a:tc>
                  <a:txBody>
                    <a:bodyPr/>
                    <a:p>
                      <a:pPr algn="ctr"/>
                      <a:r>
                        <a:rPr lang="en-US" altLang="zh-CN" sz="18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18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18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b</a:t>
                      </a:r>
                      <a:endParaRPr lang="en-US" altLang="zh-CN" sz="18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endParaRPr lang="zh-CN" altLang="en-US" sz="1800" i="0">
                        <a:solidFill>
                          <a:srgbClr val="9900FF"/>
                        </a:solidFill>
                        <a:latin typeface="思源黑体 CN Bold" panose="020B0800000000000000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32" name="直接箭头连接符 31"/>
          <p:cNvCxnSpPr/>
          <p:nvPr/>
        </p:nvCxnSpPr>
        <p:spPr>
          <a:xfrm>
            <a:off x="6363024" y="6073791"/>
            <a:ext cx="500066" cy="1588"/>
          </a:xfrm>
          <a:prstGeom prst="straightConnector1">
            <a:avLst/>
          </a:prstGeom>
          <a:ln w="28575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>
            <a:off x="8077536" y="6073791"/>
            <a:ext cx="500066" cy="1588"/>
          </a:xfrm>
          <a:prstGeom prst="straightConnector1">
            <a:avLst/>
          </a:prstGeom>
          <a:ln w="28575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>
            <a:off x="3720133" y="5391577"/>
            <a:ext cx="500066" cy="1588"/>
          </a:xfrm>
          <a:prstGeom prst="straightConnector1">
            <a:avLst/>
          </a:prstGeom>
          <a:ln w="28575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任意多边形 35"/>
          <p:cNvSpPr/>
          <p:nvPr/>
        </p:nvSpPr>
        <p:spPr>
          <a:xfrm>
            <a:off x="4822825" y="5394325"/>
            <a:ext cx="258445" cy="673735"/>
          </a:xfrm>
          <a:custGeom>
            <a:avLst/>
            <a:gdLst>
              <a:gd name="connsiteX0" fmla="*/ 65689 w 365234"/>
              <a:gd name="connsiteY0" fmla="*/ 0 h 819807"/>
              <a:gd name="connsiteX1" fmla="*/ 49924 w 365234"/>
              <a:gd name="connsiteY1" fmla="*/ 630621 h 819807"/>
              <a:gd name="connsiteX2" fmla="*/ 365234 w 365234"/>
              <a:gd name="connsiteY2" fmla="*/ 819807 h 819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5234" h="819807">
                <a:moveTo>
                  <a:pt x="65689" y="0"/>
                </a:moveTo>
                <a:cubicBezTo>
                  <a:pt x="32844" y="246993"/>
                  <a:pt x="0" y="493987"/>
                  <a:pt x="49924" y="630621"/>
                </a:cubicBezTo>
                <a:cubicBezTo>
                  <a:pt x="99848" y="767256"/>
                  <a:pt x="232541" y="793531"/>
                  <a:pt x="365234" y="819807"/>
                </a:cubicBezTo>
              </a:path>
            </a:pathLst>
          </a:cu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 sz="1800">
              <a:latin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39" name="任意多边形 38"/>
          <p:cNvSpPr/>
          <p:nvPr/>
        </p:nvSpPr>
        <p:spPr>
          <a:xfrm>
            <a:off x="2354580" y="4667250"/>
            <a:ext cx="365125" cy="727075"/>
          </a:xfrm>
          <a:custGeom>
            <a:avLst/>
            <a:gdLst>
              <a:gd name="connsiteX0" fmla="*/ 65689 w 365234"/>
              <a:gd name="connsiteY0" fmla="*/ 0 h 819807"/>
              <a:gd name="connsiteX1" fmla="*/ 49924 w 365234"/>
              <a:gd name="connsiteY1" fmla="*/ 630621 h 819807"/>
              <a:gd name="connsiteX2" fmla="*/ 365234 w 365234"/>
              <a:gd name="connsiteY2" fmla="*/ 819807 h 819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5234" h="819807">
                <a:moveTo>
                  <a:pt x="65689" y="0"/>
                </a:moveTo>
                <a:cubicBezTo>
                  <a:pt x="32844" y="246993"/>
                  <a:pt x="0" y="493987"/>
                  <a:pt x="49924" y="630621"/>
                </a:cubicBezTo>
                <a:cubicBezTo>
                  <a:pt x="99848" y="767256"/>
                  <a:pt x="232541" y="793531"/>
                  <a:pt x="365234" y="819807"/>
                </a:cubicBezTo>
              </a:path>
            </a:pathLst>
          </a:cu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 sz="1800">
              <a:latin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40" name="TextBox 75"/>
          <p:cNvSpPr txBox="1"/>
          <p:nvPr/>
        </p:nvSpPr>
        <p:spPr>
          <a:xfrm>
            <a:off x="1948471" y="3908407"/>
            <a:ext cx="42862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C</a:t>
            </a:r>
            <a:endParaRPr lang="en-US" altLang="zh-CN" sz="200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 rot="16200000" flipH="1">
            <a:off x="2219935" y="4217671"/>
            <a:ext cx="285752" cy="142876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34"/>
          <p:cNvGrpSpPr/>
          <p:nvPr/>
        </p:nvGrpSpPr>
        <p:grpSpPr>
          <a:xfrm>
            <a:off x="1542717" y="1443658"/>
            <a:ext cx="3143272" cy="2390491"/>
            <a:chOff x="2357422" y="3753153"/>
            <a:chExt cx="3143272" cy="2390491"/>
          </a:xfrm>
        </p:grpSpPr>
        <p:sp>
          <p:nvSpPr>
            <p:cNvPr id="43" name="椭圆 42"/>
            <p:cNvSpPr/>
            <p:nvPr/>
          </p:nvSpPr>
          <p:spPr>
            <a:xfrm>
              <a:off x="3071802" y="3929066"/>
              <a:ext cx="500066" cy="42862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 sz="2000">
                <a:latin typeface="楷体" panose="02010609060101010101" pitchFamily="49" charset="-122"/>
                <a:ea typeface="楷体" panose="02010609060101010101" pitchFamily="49" charset="-122"/>
                <a:cs typeface="思源黑体 CN Bold" panose="020B0800000000000000" charset="-122"/>
              </a:endParaRPr>
            </a:p>
          </p:txBody>
        </p:sp>
        <p:sp>
          <p:nvSpPr>
            <p:cNvPr id="44" name="TextBox 7"/>
            <p:cNvSpPr txBox="1"/>
            <p:nvPr/>
          </p:nvSpPr>
          <p:spPr>
            <a:xfrm>
              <a:off x="2714612" y="3753153"/>
              <a:ext cx="42862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00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C</a:t>
              </a:r>
              <a:endParaRPr lang="en-US" altLang="zh-CN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2357422" y="4786322"/>
              <a:ext cx="571504" cy="500066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 altLang="zh-CN" sz="2000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a</a:t>
              </a:r>
              <a:endParaRPr lang="en-US" altLang="zh-CN" sz="2000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3960590" y="4786322"/>
              <a:ext cx="500066" cy="428628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 sz="2000">
                <a:latin typeface="楷体" panose="02010609060101010101" pitchFamily="49" charset="-122"/>
                <a:ea typeface="楷体" panose="02010609060101010101" pitchFamily="49" charset="-122"/>
                <a:cs typeface="思源黑体 CN Bold" panose="020B0800000000000000" charset="-122"/>
              </a:endParaRPr>
            </a:p>
          </p:txBody>
        </p:sp>
        <p:sp>
          <p:nvSpPr>
            <p:cNvPr id="47" name="TextBox 10"/>
            <p:cNvSpPr txBox="1"/>
            <p:nvPr/>
          </p:nvSpPr>
          <p:spPr>
            <a:xfrm>
              <a:off x="4429124" y="4538971"/>
              <a:ext cx="42862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200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  <a:sym typeface="思源黑体 CN Bold" panose="020B0800000000000000" charset="-122"/>
                </a:rPr>
                <a:t></a:t>
              </a:r>
              <a:endParaRPr lang="en-US" altLang="en-US" sz="200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  <a:sym typeface="思源黑体 CN Bold" panose="020B0800000000000000" charset="-122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2928926" y="5643578"/>
              <a:ext cx="571504" cy="500066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 altLang="zh-CN" sz="2000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b</a:t>
              </a:r>
              <a:endParaRPr lang="en-US" altLang="zh-CN" sz="2000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3929058" y="5643578"/>
              <a:ext cx="571504" cy="500066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 altLang="zh-CN" sz="2000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c</a:t>
              </a:r>
              <a:endParaRPr lang="en-US" altLang="zh-CN" sz="2000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4929190" y="5643578"/>
              <a:ext cx="571504" cy="500066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 altLang="zh-CN" sz="2000" i="1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d</a:t>
              </a:r>
              <a:endParaRPr lang="en-US" altLang="zh-CN" sz="2000" i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  <p:cxnSp>
          <p:nvCxnSpPr>
            <p:cNvPr id="51" name="直接连接符 50"/>
            <p:cNvCxnSpPr>
              <a:stCxn id="46" idx="3"/>
              <a:endCxn id="48" idx="0"/>
            </p:cNvCxnSpPr>
            <p:nvPr/>
          </p:nvCxnSpPr>
          <p:spPr>
            <a:xfrm rot="5400000">
              <a:off x="3378552" y="4988306"/>
              <a:ext cx="491399" cy="819145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>
              <a:stCxn id="46" idx="4"/>
              <a:endCxn id="49" idx="0"/>
            </p:cNvCxnSpPr>
            <p:nvPr/>
          </p:nvCxnSpPr>
          <p:spPr>
            <a:xfrm rot="16200000" flipH="1">
              <a:off x="3998402" y="5427170"/>
              <a:ext cx="428628" cy="4187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>
              <a:stCxn id="46" idx="5"/>
              <a:endCxn id="50" idx="0"/>
            </p:cNvCxnSpPr>
            <p:nvPr/>
          </p:nvCxnSpPr>
          <p:spPr>
            <a:xfrm rot="16200000" flipH="1">
              <a:off x="4555483" y="4984118"/>
              <a:ext cx="491399" cy="827519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>
              <a:stCxn id="43" idx="3"/>
              <a:endCxn id="45" idx="0"/>
            </p:cNvCxnSpPr>
            <p:nvPr/>
          </p:nvCxnSpPr>
          <p:spPr>
            <a:xfrm rot="5400000">
              <a:off x="2648406" y="4289692"/>
              <a:ext cx="491399" cy="501861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>
              <a:stCxn id="43" idx="5"/>
              <a:endCxn id="46" idx="1"/>
            </p:cNvCxnSpPr>
            <p:nvPr/>
          </p:nvCxnSpPr>
          <p:spPr>
            <a:xfrm rot="16200000" flipH="1">
              <a:off x="3489144" y="4304414"/>
              <a:ext cx="554170" cy="535188"/>
            </a:xfrm>
            <a:prstGeom prst="line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 bldLvl="0" animBg="1"/>
      <p:bldP spid="25" grpId="0" bldLvl="0" animBg="1"/>
      <p:bldP spid="36" grpId="0" bldLvl="0" animBg="1"/>
      <p:bldP spid="39" grpId="0" bldLvl="0" animBg="1"/>
      <p:bldP spid="4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27299" y="1527783"/>
            <a:ext cx="5524539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广义表的结点类型</a:t>
            </a:r>
            <a:r>
              <a:rPr 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GLNode</a:t>
            </a:r>
            <a:endParaRPr lang="en-US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96819" y="2270104"/>
            <a:ext cx="10668075" cy="343344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336000" tIns="240000" bIns="240000" rtlCol="0">
            <a:spAutoFit/>
          </a:bodyPr>
          <a:lstStyle/>
          <a:p>
            <a:pPr algn="l"/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typedef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struct lnode</a:t>
            </a:r>
            <a:endParaRPr lang="zh-CN" altLang="en-US" smtClean="0">
              <a:solidFill>
                <a:srgbClr val="00B05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/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{  int tag;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	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结点类型标识</a:t>
            </a:r>
            <a:endParaRPr lang="zh-CN" altLang="en-US" smtClean="0">
              <a:solidFill>
                <a:schemeClr val="accent4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/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union </a:t>
            </a:r>
            <a:endParaRPr lang="zh-CN" altLang="en-US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/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{	ElemType data;	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存放原子值</a:t>
            </a:r>
            <a:endParaRPr lang="zh-CN" altLang="en-US" smtClean="0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/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struct lnode</a:t>
            </a:r>
            <a:r>
              <a:rPr lang="en-US" smtClean="0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*sublist;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指向子表的指针</a:t>
            </a:r>
            <a:endParaRPr lang="zh-CN" altLang="en-US" smtClean="0">
              <a:solidFill>
                <a:srgbClr val="00B0F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/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 val;</a:t>
            </a:r>
            <a:endParaRPr lang="zh-CN" altLang="en-US" smtClean="0">
              <a:solidFill>
                <a:srgbClr val="0000FF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/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  struct lnode</a:t>
            </a:r>
            <a:r>
              <a:rPr lang="en-US" smtClean="0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*link;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指向下一个元素</a:t>
            </a:r>
            <a:endParaRPr lang="zh-CN" altLang="en-US" smtClean="0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  <a:p>
            <a:pPr algn="l"/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}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 </a:t>
            </a:r>
            <a:r>
              <a:rPr lang="en-US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GLNode</a:t>
            </a:r>
            <a:r>
              <a:rPr lang="en-US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;</a:t>
            </a:r>
            <a:r>
              <a:rPr lang="en-US" smtClean="0">
                <a:solidFill>
                  <a:srgbClr val="0000FF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				</a:t>
            </a:r>
            <a:r>
              <a:rPr 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//</a:t>
            </a:r>
            <a:r>
              <a:rPr lang="zh-CN" altLang="en-US" smtClean="0">
                <a:solidFill>
                  <a:schemeClr val="accent4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广义表的结点类型</a:t>
            </a:r>
            <a:endParaRPr lang="zh-CN" altLang="en-US" smtClean="0">
              <a:solidFill>
                <a:schemeClr val="accent4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grpSp>
        <p:nvGrpSpPr>
          <p:cNvPr id="2" name="组合 7"/>
          <p:cNvGrpSpPr/>
          <p:nvPr/>
        </p:nvGrpSpPr>
        <p:grpSpPr>
          <a:xfrm>
            <a:off x="3763838" y="5017243"/>
            <a:ext cx="1619261" cy="1602324"/>
            <a:chOff x="2428860" y="3429794"/>
            <a:chExt cx="1214446" cy="1201743"/>
          </a:xfrm>
        </p:grpSpPr>
        <p:cxnSp>
          <p:nvCxnSpPr>
            <p:cNvPr id="6" name="直接箭头连接符 5"/>
            <p:cNvCxnSpPr/>
            <p:nvPr/>
          </p:nvCxnSpPr>
          <p:spPr>
            <a:xfrm rot="5400000" flipH="1" flipV="1">
              <a:off x="2607455" y="3821909"/>
              <a:ext cx="785818" cy="158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2428860" y="4286256"/>
              <a:ext cx="1214446" cy="345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指向兄弟</a:t>
              </a:r>
              <a:endParaRPr lang="zh-CN" altLang="en-US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</p:grpSp>
      <p:grpSp>
        <p:nvGrpSpPr>
          <p:cNvPr id="3" name="组合 8"/>
          <p:cNvGrpSpPr/>
          <p:nvPr/>
        </p:nvGrpSpPr>
        <p:grpSpPr>
          <a:xfrm>
            <a:off x="5383099" y="4349430"/>
            <a:ext cx="2476517" cy="2270137"/>
            <a:chOff x="2214546" y="2858290"/>
            <a:chExt cx="1857388" cy="1702603"/>
          </a:xfrm>
        </p:grpSpPr>
        <p:cxnSp>
          <p:nvCxnSpPr>
            <p:cNvPr id="10" name="直接箭头连接符 9"/>
            <p:cNvCxnSpPr/>
            <p:nvPr/>
          </p:nvCxnSpPr>
          <p:spPr>
            <a:xfrm rot="16200000" flipV="1">
              <a:off x="2142711" y="3358753"/>
              <a:ext cx="1357322" cy="35639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214546" y="4215612"/>
              <a:ext cx="1857388" cy="345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mtClean="0">
                  <a:solidFill>
                    <a:srgbClr val="FF0000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charset="-122"/>
                </a:rPr>
                <a:t>指向第一个孩子</a:t>
              </a:r>
              <a:endParaRPr lang="zh-CN" altLang="en-US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21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23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6.3.2  广义表的存储结构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1048983" y="3618233"/>
          <a:ext cx="2000250" cy="5715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92455"/>
                <a:gridCol w="518795"/>
                <a:gridCol w="889000"/>
              </a:tblGrid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1</a:t>
                      </a:r>
                      <a:endParaRPr lang="en-US" altLang="zh-CN" sz="24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kern="12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∧</a:t>
                      </a:r>
                      <a:endParaRPr lang="zh-CN" altLang="en-US" sz="2400" kern="12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2287240" y="4761241"/>
          <a:ext cx="1619250" cy="5715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80060"/>
                <a:gridCol w="662940"/>
                <a:gridCol w="476250"/>
              </a:tblGrid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24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a</a:t>
                      </a:r>
                      <a:endParaRPr lang="en-US" altLang="zh-CN" sz="24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i="0">
                        <a:solidFill>
                          <a:srgbClr val="9900FF"/>
                        </a:solidFill>
                        <a:latin typeface="楷体" panose="02010609060101010101" pitchFamily="49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4287505" y="4761241"/>
          <a:ext cx="2000250" cy="5715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92455"/>
                <a:gridCol w="680085"/>
                <a:gridCol w="727710"/>
              </a:tblGrid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1</a:t>
                      </a:r>
                      <a:endParaRPr lang="en-US" altLang="zh-CN" sz="24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kern="12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∧</a:t>
                      </a:r>
                      <a:endParaRPr lang="zh-CN" altLang="en-US" sz="2400" kern="1200" smtClean="0"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7907035" y="5866153"/>
          <a:ext cx="1905000" cy="5715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64515"/>
                <a:gridCol w="864870"/>
                <a:gridCol w="475615"/>
              </a:tblGrid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24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c</a:t>
                      </a:r>
                      <a:endParaRPr lang="en-US" altLang="zh-CN" sz="24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i="0">
                        <a:solidFill>
                          <a:srgbClr val="9900FF"/>
                        </a:solidFill>
                        <a:latin typeface="楷体" panose="02010609060101010101" pitchFamily="49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graphicFrame>
        <p:nvGraphicFramePr>
          <p:cNvPr id="17" name="表格 16"/>
          <p:cNvGraphicFramePr>
            <a:graphicFrameLocks noGrp="1"/>
          </p:cNvGraphicFramePr>
          <p:nvPr/>
        </p:nvGraphicFramePr>
        <p:xfrm>
          <a:off x="10193049" y="5866153"/>
          <a:ext cx="1905000" cy="5715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64515"/>
                <a:gridCol w="578485"/>
                <a:gridCol w="762000"/>
              </a:tblGrid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24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d</a:t>
                      </a:r>
                      <a:endParaRPr lang="en-US" altLang="zh-CN" sz="24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kern="12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∧</a:t>
                      </a:r>
                      <a:endParaRPr lang="zh-CN" altLang="en-US" sz="2400" i="0" kern="120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graphicFrame>
        <p:nvGraphicFramePr>
          <p:cNvPr id="18" name="表格 17"/>
          <p:cNvGraphicFramePr>
            <a:graphicFrameLocks noGrp="1"/>
          </p:cNvGraphicFramePr>
          <p:nvPr/>
        </p:nvGraphicFramePr>
        <p:xfrm>
          <a:off x="5525768" y="5866153"/>
          <a:ext cx="2000250" cy="5715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92455"/>
                <a:gridCol w="836295"/>
                <a:gridCol w="571500"/>
              </a:tblGrid>
              <a:tr h="5715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0</a:t>
                      </a:r>
                      <a:endParaRPr lang="en-US" altLang="zh-CN" sz="2400" i="0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i="1" smtClean="0">
                          <a:latin typeface="微软雅黑" panose="020B0503020204020204" charset="-122"/>
                          <a:ea typeface="微软雅黑" panose="020B0503020204020204" charset="-122"/>
                          <a:cs typeface="思源黑体 CN Bold" panose="020B0800000000000000" charset="-122"/>
                        </a:rPr>
                        <a:t>b</a:t>
                      </a:r>
                      <a:endParaRPr lang="en-US" altLang="zh-CN" sz="2400" i="1" smtClean="0">
                        <a:solidFill>
                          <a:srgbClr val="9900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i="0">
                        <a:solidFill>
                          <a:srgbClr val="9900FF"/>
                        </a:solidFill>
                        <a:latin typeface="楷体" panose="02010609060101010101" pitchFamily="49" charset="-122"/>
                        <a:ea typeface="微软雅黑" panose="020B0503020204020204" charset="-122"/>
                        <a:cs typeface="思源黑体 CN Bold" panose="020B0800000000000000" charset="-122"/>
                      </a:endParaRPr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cxnSp>
        <p:nvCxnSpPr>
          <p:cNvPr id="19" name="直接箭头连接符 18"/>
          <p:cNvCxnSpPr/>
          <p:nvPr/>
        </p:nvCxnSpPr>
        <p:spPr>
          <a:xfrm>
            <a:off x="7240279" y="6190001"/>
            <a:ext cx="666755" cy="2117"/>
          </a:xfrm>
          <a:prstGeom prst="straightConnector1">
            <a:avLst/>
          </a:prstGeom>
          <a:ln w="28575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>
            <a:off x="9526295" y="6190001"/>
            <a:ext cx="666755" cy="2117"/>
          </a:xfrm>
          <a:prstGeom prst="straightConnector1">
            <a:avLst/>
          </a:prstGeom>
          <a:ln w="28575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>
            <a:off x="3620751" y="5089036"/>
            <a:ext cx="666755" cy="2117"/>
          </a:xfrm>
          <a:prstGeom prst="straightConnector1">
            <a:avLst/>
          </a:prstGeom>
          <a:ln w="28575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任意多边形 21"/>
          <p:cNvSpPr/>
          <p:nvPr/>
        </p:nvSpPr>
        <p:spPr>
          <a:xfrm>
            <a:off x="5055213" y="5065373"/>
            <a:ext cx="486979" cy="1093076"/>
          </a:xfrm>
          <a:custGeom>
            <a:avLst/>
            <a:gdLst>
              <a:gd name="connsiteX0" fmla="*/ 65689 w 365234"/>
              <a:gd name="connsiteY0" fmla="*/ 0 h 819807"/>
              <a:gd name="connsiteX1" fmla="*/ 49924 w 365234"/>
              <a:gd name="connsiteY1" fmla="*/ 630621 h 819807"/>
              <a:gd name="connsiteX2" fmla="*/ 365234 w 365234"/>
              <a:gd name="connsiteY2" fmla="*/ 819807 h 819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5234" h="819807">
                <a:moveTo>
                  <a:pt x="65689" y="0"/>
                </a:moveTo>
                <a:cubicBezTo>
                  <a:pt x="32844" y="246993"/>
                  <a:pt x="0" y="493987"/>
                  <a:pt x="49924" y="630621"/>
                </a:cubicBezTo>
                <a:cubicBezTo>
                  <a:pt x="99848" y="767256"/>
                  <a:pt x="232541" y="793531"/>
                  <a:pt x="365234" y="819807"/>
                </a:cubicBezTo>
              </a:path>
            </a:pathLst>
          </a:cu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665">
              <a:latin typeface="楷体" panose="02010609060101010101" pitchFamily="49" charset="-122"/>
              <a:ea typeface="楷体" panose="02010609060101010101" pitchFamily="49" charset="-122"/>
              <a:cs typeface="思源黑体 CN Bold" panose="020B0800000000000000" charset="-122"/>
            </a:endParaRPr>
          </a:p>
        </p:txBody>
      </p:sp>
      <p:sp>
        <p:nvSpPr>
          <p:cNvPr id="23" name="任意多边形 22"/>
          <p:cNvSpPr/>
          <p:nvPr/>
        </p:nvSpPr>
        <p:spPr>
          <a:xfrm>
            <a:off x="1800263" y="3999236"/>
            <a:ext cx="486979" cy="1093076"/>
          </a:xfrm>
          <a:custGeom>
            <a:avLst/>
            <a:gdLst>
              <a:gd name="connsiteX0" fmla="*/ 65689 w 365234"/>
              <a:gd name="connsiteY0" fmla="*/ 0 h 819807"/>
              <a:gd name="connsiteX1" fmla="*/ 49924 w 365234"/>
              <a:gd name="connsiteY1" fmla="*/ 630621 h 819807"/>
              <a:gd name="connsiteX2" fmla="*/ 365234 w 365234"/>
              <a:gd name="connsiteY2" fmla="*/ 819807 h 819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5234" h="819807">
                <a:moveTo>
                  <a:pt x="65689" y="0"/>
                </a:moveTo>
                <a:cubicBezTo>
                  <a:pt x="32844" y="246993"/>
                  <a:pt x="0" y="493987"/>
                  <a:pt x="49924" y="630621"/>
                </a:cubicBezTo>
                <a:cubicBezTo>
                  <a:pt x="99848" y="767256"/>
                  <a:pt x="232541" y="793531"/>
                  <a:pt x="365234" y="819807"/>
                </a:cubicBezTo>
              </a:path>
            </a:pathLst>
          </a:cu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665">
              <a:latin typeface="楷体" panose="02010609060101010101" pitchFamily="49" charset="-122"/>
              <a:ea typeface="楷体" panose="02010609060101010101" pitchFamily="49" charset="-122"/>
              <a:cs typeface="思源黑体 CN Bold" panose="020B0800000000000000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67980" y="2761400"/>
            <a:ext cx="3524275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整个广义表的头结点</a:t>
            </a:r>
            <a:endParaRPr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cxnSp>
        <p:nvCxnSpPr>
          <p:cNvPr id="25" name="直接箭头连接符 24"/>
          <p:cNvCxnSpPr/>
          <p:nvPr/>
        </p:nvCxnSpPr>
        <p:spPr>
          <a:xfrm rot="16200000" flipH="1">
            <a:off x="1620487" y="3332481"/>
            <a:ext cx="381003" cy="190501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615943" y="3775004"/>
            <a:ext cx="2571768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66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子表的头结点</a:t>
            </a:r>
            <a:endParaRPr lang="zh-CN" altLang="en-US" sz="266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191991" y="4231780"/>
            <a:ext cx="190501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第</a:t>
            </a:r>
            <a:r>
              <a:rPr lang="en-US" altLang="zh-CN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1</a:t>
            </a:r>
            <a:r>
              <a:rPr lang="zh-CN" altLang="en-US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个元素</a:t>
            </a:r>
            <a:endParaRPr lang="zh-CN" altLang="en-US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192255" y="4215591"/>
            <a:ext cx="190501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第</a:t>
            </a:r>
            <a:r>
              <a:rPr lang="en-US" altLang="zh-CN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2</a:t>
            </a:r>
            <a:r>
              <a:rPr lang="zh-CN" altLang="en-US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rPr>
              <a:t>个元素</a:t>
            </a:r>
            <a:endParaRPr lang="zh-CN" altLang="en-US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楷体" panose="02010609060101010101" pitchFamily="49" charset="-122"/>
            </a:endParaRPr>
          </a:p>
        </p:txBody>
      </p:sp>
      <p:cxnSp>
        <p:nvCxnSpPr>
          <p:cNvPr id="35" name="直接箭头连接符 34"/>
          <p:cNvCxnSpPr/>
          <p:nvPr/>
        </p:nvCxnSpPr>
        <p:spPr>
          <a:xfrm rot="10800000" flipV="1">
            <a:off x="6192519" y="4293415"/>
            <a:ext cx="571504" cy="647739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943647" y="2154972"/>
            <a:ext cx="1428760" cy="5016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dist"/>
            <a:r>
              <a:rPr lang="zh-CN" altLang="en-US" sz="2665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解法</a:t>
            </a:r>
            <a:r>
              <a:rPr lang="en-US" altLang="zh-CN" sz="2665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1</a:t>
            </a:r>
            <a:endParaRPr lang="en-US" altLang="zh-CN" sz="2665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99515" y="1433830"/>
            <a:ext cx="4801235" cy="542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93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  <a:sym typeface="+mn-ea"/>
              </a:rPr>
              <a:t>1</a:t>
            </a:r>
            <a:r>
              <a:rPr lang="zh-CN" altLang="en-US" sz="293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  <a:sym typeface="+mn-ea"/>
              </a:rPr>
              <a:t>、</a:t>
            </a:r>
            <a:r>
              <a:rPr lang="zh-CN" altLang="en-US" sz="2935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charset="-122"/>
              </a:rPr>
              <a:t>广义表算法设计方法</a:t>
            </a:r>
            <a:endParaRPr lang="zh-CN" altLang="en-US" sz="2935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思源黑体 CN Bold" panose="020B08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48715" y="117475"/>
            <a:ext cx="3832860" cy="1198880"/>
            <a:chOff x="1809" y="185"/>
            <a:chExt cx="6036" cy="1888"/>
          </a:xfrm>
        </p:grpSpPr>
        <p:sp>
          <p:nvSpPr>
            <p:cNvPr id="3" name="TextBox 3"/>
            <p:cNvSpPr txBox="1"/>
            <p:nvPr/>
          </p:nvSpPr>
          <p:spPr>
            <a:xfrm>
              <a:off x="1809" y="185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   广义表</a:t>
              </a:r>
              <a:endPara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  <p:sp>
          <p:nvSpPr>
            <p:cNvPr id="7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809" y="1348"/>
              <a:ext cx="6036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p>
              <a:pPr algn="l"/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微软雅黑" panose="020B0503020204020204" charset="-122"/>
                  <a:ea typeface="微软雅黑" panose="020B0503020204020204" charset="-122"/>
                  <a:cs typeface="楷体" panose="02010609060101010101" pitchFamily="49" charset="-122"/>
                </a:rPr>
                <a:t>6.3.3  广义表的运算</a:t>
              </a:r>
              <a:endParaRPr b="0">
                <a:ln w="11430">
                  <a:noFill/>
                </a:ln>
                <a:solidFill>
                  <a:srgbClr val="F19903"/>
                </a:solidFill>
                <a:latin typeface="微软雅黑" panose="020B0503020204020204" charset="-122"/>
                <a:ea typeface="微软雅黑" panose="020B0503020204020204" charset="-122"/>
                <a:cs typeface="楷体" panose="02010609060101010101" pitchFamily="49" charset="-122"/>
              </a:endParaRPr>
            </a:p>
          </p:txBody>
        </p:sp>
      </p:grpSp>
      <p:pic>
        <p:nvPicPr>
          <p:cNvPr id="8" name="图片 7" descr="gear-3085396_19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7935" y="1790700"/>
            <a:ext cx="2443480" cy="24434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3" grpId="0" bldLvl="0" animBg="1"/>
      <p:bldP spid="24" grpId="0"/>
      <p:bldP spid="26" grpId="0"/>
      <p:bldP spid="27" grpId="0"/>
      <p:bldP spid="33" grpId="0"/>
      <p:bldP spid="36" grpId="0" bldLvl="0" animBg="1"/>
    </p:bldLst>
  </p:timing>
</p:sld>
</file>

<file path=ppt/tags/tag1.xml><?xml version="1.0" encoding="utf-8"?>
<p:tagLst xmlns:p="http://schemas.openxmlformats.org/presentationml/2006/main">
  <p:tag name="TABLE_ENDDRAG_ORIGIN_RECT" val="385*40"/>
  <p:tag name="TABLE_ENDDRAG_RECT" val="321*160*385*40"/>
</p:tagLst>
</file>

<file path=ppt/tags/tag2.xml><?xml version="1.0" encoding="utf-8"?>
<p:tagLst xmlns:p="http://schemas.openxmlformats.org/presentationml/2006/main">
  <p:tag name="TABLE_ENDDRAG_ORIGIN_RECT" val="95*34"/>
  <p:tag name="TABLE_ENDDRAG_RECT" val="180*129*95*34"/>
  <p:tag name="TABLE_EMPHASIZE_COLOR" val="16415013"/>
</p:tagLst>
</file>

<file path=ppt/tags/tag3.xml><?xml version="1.0" encoding="utf-8"?>
<p:tagLst xmlns:p="http://schemas.openxmlformats.org/presentationml/2006/main">
  <p:tag name="COMMONDATA" val="eyJoZGlkIjoiMDY2MjQwNzI0OTM0YTU2NzllMzQyZjJkMjRkOWNhZjQ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思源黑体 CN Bold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</a:majorFont>
      <a:minorFont>
        <a:latin typeface="思源黑体 CN Bold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38100">
          <a:solidFill>
            <a:srgbClr val="FF00FF"/>
          </a:solidFill>
          <a:tailEnd type="none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28575">
          <a:solidFill>
            <a:srgbClr val="FF00FF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思源黑体 CN Bold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</a:majorFont>
      <a:minorFont>
        <a:latin typeface="思源黑体 CN Bold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ajorFont>
      <a:minorFont>
        <a:latin typeface="思源黑体 CN Bold"/>
        <a:ea typeface=""/>
        <a:cs typeface=""/>
        <a:font script="Jpan" typeface="ＭＳ Ｐゴシック"/>
        <a:font script="Hang" typeface="맑은 고딕"/>
        <a:font script="Hans" typeface="思源黑体 CN Bold"/>
        <a:font script="Hant" typeface="新細明體"/>
        <a:font script="Arab" typeface="思源黑体 CN Bold"/>
        <a:font script="Hebr" typeface="思源黑体 CN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4375</Words>
  <Application>WPS 演示</Application>
  <PresentationFormat>全屏显示(4:3)</PresentationFormat>
  <Paragraphs>551</Paragraphs>
  <Slides>23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8" baseType="lpstr">
      <vt:lpstr>Arial</vt:lpstr>
      <vt:lpstr>宋体</vt:lpstr>
      <vt:lpstr>Wingdings</vt:lpstr>
      <vt:lpstr>Times New Roman</vt:lpstr>
      <vt:lpstr>楷体_GB2312</vt:lpstr>
      <vt:lpstr>新宋体</vt:lpstr>
      <vt:lpstr>思源黑体 CN Bold</vt:lpstr>
      <vt:lpstr>方正楷体_GB2312</vt:lpstr>
      <vt:lpstr>思源黑体 CN Heavy</vt:lpstr>
      <vt:lpstr>Wingdings 2</vt:lpstr>
      <vt:lpstr>黑体</vt:lpstr>
      <vt:lpstr>楷体</vt:lpstr>
      <vt:lpstr>微软雅黑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lcb; wbh</dc:creator>
  <cp:lastModifiedBy>CC</cp:lastModifiedBy>
  <cp:revision>441</cp:revision>
  <dcterms:created xsi:type="dcterms:W3CDTF">2004-04-05T10:57:00Z</dcterms:created>
  <dcterms:modified xsi:type="dcterms:W3CDTF">2022-06-27T03:15:32Z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CAB3BC8F01F349A5B43CFB592BBF2EA1</vt:lpwstr>
  </property>
  <property fmtid="{D5CDD505-2E9C-101B-9397-08002B2CF9AE}" pid="3" name="KSOProductBuildVer">
    <vt:lpwstr>2052-11.1.0.11830</vt:lpwstr>
  </property>
</Properties>
</file>

<file path=docProps/thumbnail.jpeg>
</file>